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60" r:id="rId5"/>
    <p:sldMasterId id="2147483726" r:id="rId6"/>
  </p:sldMasterIdLst>
  <p:notesMasterIdLst>
    <p:notesMasterId r:id="rId39"/>
  </p:notesMasterIdLst>
  <p:sldIdLst>
    <p:sldId id="258" r:id="rId7"/>
    <p:sldId id="417" r:id="rId8"/>
    <p:sldId id="413" r:id="rId9"/>
    <p:sldId id="431" r:id="rId10"/>
    <p:sldId id="257" r:id="rId11"/>
    <p:sldId id="394" r:id="rId12"/>
    <p:sldId id="395" r:id="rId13"/>
    <p:sldId id="404" r:id="rId14"/>
    <p:sldId id="281" r:id="rId15"/>
    <p:sldId id="268" r:id="rId16"/>
    <p:sldId id="347" r:id="rId17"/>
    <p:sldId id="432" r:id="rId18"/>
    <p:sldId id="437" r:id="rId19"/>
    <p:sldId id="438" r:id="rId20"/>
    <p:sldId id="439" r:id="rId21"/>
    <p:sldId id="440" r:id="rId22"/>
    <p:sldId id="441" r:id="rId23"/>
    <p:sldId id="442" r:id="rId24"/>
    <p:sldId id="351" r:id="rId25"/>
    <p:sldId id="348" r:id="rId26"/>
    <p:sldId id="364" r:id="rId27"/>
    <p:sldId id="433" r:id="rId28"/>
    <p:sldId id="434" r:id="rId29"/>
    <p:sldId id="435" r:id="rId30"/>
    <p:sldId id="436" r:id="rId31"/>
    <p:sldId id="279" r:id="rId32"/>
    <p:sldId id="280" r:id="rId33"/>
    <p:sldId id="350" r:id="rId34"/>
    <p:sldId id="443" r:id="rId35"/>
    <p:sldId id="415" r:id="rId36"/>
    <p:sldId id="445" r:id="rId37"/>
    <p:sldId id="446" r:id="rId38"/>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E2ADAD-7039-64AD-2241-0501E7577E01}" name="Tom Edge" initials="TE" userId="S::tom.edge@uwe.ac.uk::ac66468e-9961-4a1f-b178-e19a4a488c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818D"/>
    <a:srgbClr val="71DEE9"/>
    <a:srgbClr val="21C4D5"/>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4A3B8-051B-4C35-83C9-DCB6EDF6ECC8}" v="2" dt="2022-03-28T16:28:55.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807" autoAdjust="0"/>
  </p:normalViewPr>
  <p:slideViewPr>
    <p:cSldViewPr snapToGrid="0">
      <p:cViewPr varScale="1">
        <p:scale>
          <a:sx n="69" d="100"/>
          <a:sy n="69" d="100"/>
        </p:scale>
        <p:origin x="20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69D6F-C617-4E7C-8E25-C785B18F818B}" type="doc">
      <dgm:prSet loTypeId="urn:microsoft.com/office/officeart/2005/8/layout/cycle8" loCatId="cycle" qsTypeId="urn:microsoft.com/office/officeart/2005/8/quickstyle/simple1" qsCatId="simple" csTypeId="urn:microsoft.com/office/officeart/2005/8/colors/accent1_2" csCatId="accent1" phldr="1"/>
      <dgm:spPr/>
    </dgm:pt>
    <dgm:pt modelId="{EAB6AA5F-9BBD-4A26-9899-F26E7E8789A2}">
      <dgm:prSet phldrT="[Text]"/>
      <dgm:sp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t>
        <a:bodyPr/>
        <a:lstStyle/>
        <a:p>
          <a:r>
            <a:rPr lang="en-US">
              <a:solidFill>
                <a:schemeClr val="accent6">
                  <a:lumMod val="50000"/>
                </a:schemeClr>
              </a:solidFill>
            </a:rPr>
            <a:t>critical reading</a:t>
          </a:r>
        </a:p>
      </dgm:t>
    </dgm:pt>
    <dgm:pt modelId="{3514BAB3-FB0C-4174-A22A-77CEA8769957}" type="parTrans" cxnId="{E4611B41-F68D-4B4D-9D77-E2C17BDC024F}">
      <dgm:prSet/>
      <dgm:spPr/>
      <dgm:t>
        <a:bodyPr/>
        <a:lstStyle/>
        <a:p>
          <a:endParaRPr lang="en-US"/>
        </a:p>
      </dgm:t>
    </dgm:pt>
    <dgm:pt modelId="{4DEFA1BF-FF21-49C4-8481-9451C53F9CF2}" type="sibTrans" cxnId="{E4611B41-F68D-4B4D-9D77-E2C17BDC024F}">
      <dgm:prSet/>
      <dgm:spPr/>
      <dgm:t>
        <a:bodyPr/>
        <a:lstStyle/>
        <a:p>
          <a:endParaRPr lang="en-US"/>
        </a:p>
      </dgm:t>
    </dgm:pt>
    <dgm:pt modelId="{EDA0F971-954D-4150-971E-97BC95507D0A}">
      <dgm:prSet phldrT="[Text]"/>
      <dgm:sp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dgm:spPr>
      <dgm:t>
        <a:bodyPr/>
        <a:lstStyle/>
        <a:p>
          <a:r>
            <a:rPr lang="en-US">
              <a:solidFill>
                <a:srgbClr val="7030A0"/>
              </a:solidFill>
            </a:rPr>
            <a:t>critical writing</a:t>
          </a:r>
        </a:p>
      </dgm:t>
    </dgm:pt>
    <dgm:pt modelId="{C4EDF544-3E57-4A0E-AE42-D6FFC1B95FBA}" type="parTrans" cxnId="{802C2E9B-569B-4DC5-A0A5-4ED86B691CE6}">
      <dgm:prSet/>
      <dgm:spPr/>
      <dgm:t>
        <a:bodyPr/>
        <a:lstStyle/>
        <a:p>
          <a:endParaRPr lang="en-US"/>
        </a:p>
      </dgm:t>
    </dgm:pt>
    <dgm:pt modelId="{FD2CEF78-0081-4201-8FD7-B31B5CE30A65}" type="sibTrans" cxnId="{802C2E9B-569B-4DC5-A0A5-4ED86B691CE6}">
      <dgm:prSet/>
      <dgm:spPr/>
      <dgm:t>
        <a:bodyPr/>
        <a:lstStyle/>
        <a:p>
          <a:endParaRPr lang="en-US"/>
        </a:p>
      </dgm:t>
    </dgm:pt>
    <dgm:pt modelId="{416770F6-4487-4C4A-A48F-CA995EC362E3}">
      <dgm:prSet phldrT="[Text]"/>
      <dgm:spPr>
        <a:gradFill flip="none" rotWithShape="0">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8100000" scaled="1"/>
          <a:tileRect/>
        </a:gradFill>
      </dgm:spPr>
      <dgm:t>
        <a:bodyPr/>
        <a:lstStyle/>
        <a:p>
          <a:r>
            <a:rPr lang="en-US">
              <a:solidFill>
                <a:schemeClr val="accent5">
                  <a:lumMod val="50000"/>
                </a:schemeClr>
              </a:solidFill>
            </a:rPr>
            <a:t>critical thinking</a:t>
          </a:r>
        </a:p>
      </dgm:t>
    </dgm:pt>
    <dgm:pt modelId="{6503F573-DE69-4B1A-842F-AAD981718901}" type="parTrans" cxnId="{5D6D300D-375D-47E8-AA6E-A4D670F194E4}">
      <dgm:prSet/>
      <dgm:spPr/>
      <dgm:t>
        <a:bodyPr/>
        <a:lstStyle/>
        <a:p>
          <a:endParaRPr lang="en-US"/>
        </a:p>
      </dgm:t>
    </dgm:pt>
    <dgm:pt modelId="{95F24C6B-52A5-4B2D-A6FC-A2D89A6C3265}" type="sibTrans" cxnId="{5D6D300D-375D-47E8-AA6E-A4D670F194E4}">
      <dgm:prSet/>
      <dgm:spPr/>
      <dgm:t>
        <a:bodyPr/>
        <a:lstStyle/>
        <a:p>
          <a:endParaRPr lang="en-US"/>
        </a:p>
      </dgm:t>
    </dgm:pt>
    <dgm:pt modelId="{8FEA3039-3FAE-4820-8F34-EBC96553291A}" type="pres">
      <dgm:prSet presAssocID="{3FC69D6F-C617-4E7C-8E25-C785B18F818B}" presName="compositeShape" presStyleCnt="0">
        <dgm:presLayoutVars>
          <dgm:chMax val="7"/>
          <dgm:dir/>
          <dgm:resizeHandles val="exact"/>
        </dgm:presLayoutVars>
      </dgm:prSet>
      <dgm:spPr/>
    </dgm:pt>
    <dgm:pt modelId="{070D8416-BAC6-44B9-9F67-833954A1AF63}" type="pres">
      <dgm:prSet presAssocID="{3FC69D6F-C617-4E7C-8E25-C785B18F818B}" presName="wedge1" presStyleLbl="node1" presStyleIdx="0" presStyleCnt="3"/>
      <dgm:spPr/>
    </dgm:pt>
    <dgm:pt modelId="{87E0ED15-00DE-4CE2-8A77-217BA2CC5C9E}" type="pres">
      <dgm:prSet presAssocID="{3FC69D6F-C617-4E7C-8E25-C785B18F818B}" presName="dummy1a" presStyleCnt="0"/>
      <dgm:spPr/>
    </dgm:pt>
    <dgm:pt modelId="{727A7AAB-DA8C-4FB5-9F62-8723EBF33DAA}" type="pres">
      <dgm:prSet presAssocID="{3FC69D6F-C617-4E7C-8E25-C785B18F818B}" presName="dummy1b" presStyleCnt="0"/>
      <dgm:spPr/>
    </dgm:pt>
    <dgm:pt modelId="{94F44378-87A7-428C-AFF2-17D66F9262FB}" type="pres">
      <dgm:prSet presAssocID="{3FC69D6F-C617-4E7C-8E25-C785B18F818B}" presName="wedge1Tx" presStyleLbl="node1" presStyleIdx="0" presStyleCnt="3">
        <dgm:presLayoutVars>
          <dgm:chMax val="0"/>
          <dgm:chPref val="0"/>
          <dgm:bulletEnabled val="1"/>
        </dgm:presLayoutVars>
      </dgm:prSet>
      <dgm:spPr/>
    </dgm:pt>
    <dgm:pt modelId="{CCD80B4D-DCBA-4AE3-B75F-B9AF1FB82852}" type="pres">
      <dgm:prSet presAssocID="{3FC69D6F-C617-4E7C-8E25-C785B18F818B}" presName="wedge2" presStyleLbl="node1" presStyleIdx="1" presStyleCnt="3"/>
      <dgm:spPr/>
    </dgm:pt>
    <dgm:pt modelId="{2798C685-8DF6-4ECA-9337-9F5B4421FCCA}" type="pres">
      <dgm:prSet presAssocID="{3FC69D6F-C617-4E7C-8E25-C785B18F818B}" presName="dummy2a" presStyleCnt="0"/>
      <dgm:spPr/>
    </dgm:pt>
    <dgm:pt modelId="{BE382876-75C3-485D-ADD0-1CBFEFC866C0}" type="pres">
      <dgm:prSet presAssocID="{3FC69D6F-C617-4E7C-8E25-C785B18F818B}" presName="dummy2b" presStyleCnt="0"/>
      <dgm:spPr/>
    </dgm:pt>
    <dgm:pt modelId="{33035DD9-5352-4AD3-BFEC-A17FB1B81817}" type="pres">
      <dgm:prSet presAssocID="{3FC69D6F-C617-4E7C-8E25-C785B18F818B}" presName="wedge2Tx" presStyleLbl="node1" presStyleIdx="1" presStyleCnt="3">
        <dgm:presLayoutVars>
          <dgm:chMax val="0"/>
          <dgm:chPref val="0"/>
          <dgm:bulletEnabled val="1"/>
        </dgm:presLayoutVars>
      </dgm:prSet>
      <dgm:spPr/>
    </dgm:pt>
    <dgm:pt modelId="{FD6B800F-2420-405B-89E3-EBF6827A66F4}" type="pres">
      <dgm:prSet presAssocID="{3FC69D6F-C617-4E7C-8E25-C785B18F818B}" presName="wedge3" presStyleLbl="node1" presStyleIdx="2" presStyleCnt="3" custLinFactNeighborX="711" custLinFactNeighborY="13"/>
      <dgm:spPr/>
    </dgm:pt>
    <dgm:pt modelId="{D3D3C90C-079F-4C60-AC65-A351BA5396C6}" type="pres">
      <dgm:prSet presAssocID="{3FC69D6F-C617-4E7C-8E25-C785B18F818B}" presName="dummy3a" presStyleCnt="0"/>
      <dgm:spPr/>
    </dgm:pt>
    <dgm:pt modelId="{3F65C144-9460-4535-8BF9-0FC89CE34D26}" type="pres">
      <dgm:prSet presAssocID="{3FC69D6F-C617-4E7C-8E25-C785B18F818B}" presName="dummy3b" presStyleCnt="0"/>
      <dgm:spPr/>
    </dgm:pt>
    <dgm:pt modelId="{4CAA56CC-E8C2-4EB3-9F6B-0DE558AD8FD5}" type="pres">
      <dgm:prSet presAssocID="{3FC69D6F-C617-4E7C-8E25-C785B18F818B}" presName="wedge3Tx" presStyleLbl="node1" presStyleIdx="2" presStyleCnt="3">
        <dgm:presLayoutVars>
          <dgm:chMax val="0"/>
          <dgm:chPref val="0"/>
          <dgm:bulletEnabled val="1"/>
        </dgm:presLayoutVars>
      </dgm:prSet>
      <dgm:spPr/>
    </dgm:pt>
    <dgm:pt modelId="{D6F3DC5C-4E16-4D3A-BB4F-4E667D32E3B2}" type="pres">
      <dgm:prSet presAssocID="{4DEFA1BF-FF21-49C4-8481-9451C53F9CF2}" presName="arrowWedge1" presStyleLbl="fgSibTrans2D1" presStyleIdx="0" presStyleCnt="3"/>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dgm:spPr>
    </dgm:pt>
    <dgm:pt modelId="{9015D252-49AB-4BD0-9580-71EE38F48F95}" type="pres">
      <dgm:prSet presAssocID="{FD2CEF78-0081-4201-8FD7-B31B5CE30A65}" presName="arrowWedge2" presStyleLbl="fgSibTrans2D1" presStyleIdx="1" presStyleCnt="3"/>
      <dgm:sp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dgm:spPr>
    </dgm:pt>
    <dgm:pt modelId="{23493C71-93E4-4E86-A4C9-0E6B1FC7322C}" type="pres">
      <dgm:prSet presAssocID="{95F24C6B-52A5-4B2D-A6FC-A2D89A6C3265}" presName="arrowWedge3" presStyleLbl="fgSibTrans2D1" presStyleIdx="2" presStyleCnt="3" custLinFactNeighborX="-288" custLinFactNeighborY="83"/>
      <dgm:spPr>
        <a:solidFill>
          <a:srgbClr val="1A9DAC"/>
        </a:solidFill>
      </dgm:spPr>
    </dgm:pt>
  </dgm:ptLst>
  <dgm:cxnLst>
    <dgm:cxn modelId="{5D6D300D-375D-47E8-AA6E-A4D670F194E4}" srcId="{3FC69D6F-C617-4E7C-8E25-C785B18F818B}" destId="{416770F6-4487-4C4A-A48F-CA995EC362E3}" srcOrd="2" destOrd="0" parTransId="{6503F573-DE69-4B1A-842F-AAD981718901}" sibTransId="{95F24C6B-52A5-4B2D-A6FC-A2D89A6C3265}"/>
    <dgm:cxn modelId="{59A35828-B36D-4689-B343-92946505F5D6}" type="presOf" srcId="{EDA0F971-954D-4150-971E-97BC95507D0A}" destId="{CCD80B4D-DCBA-4AE3-B75F-B9AF1FB82852}" srcOrd="0" destOrd="0" presId="urn:microsoft.com/office/officeart/2005/8/layout/cycle8"/>
    <dgm:cxn modelId="{E4611B41-F68D-4B4D-9D77-E2C17BDC024F}" srcId="{3FC69D6F-C617-4E7C-8E25-C785B18F818B}" destId="{EAB6AA5F-9BBD-4A26-9899-F26E7E8789A2}" srcOrd="0" destOrd="0" parTransId="{3514BAB3-FB0C-4174-A22A-77CEA8769957}" sibTransId="{4DEFA1BF-FF21-49C4-8481-9451C53F9CF2}"/>
    <dgm:cxn modelId="{2F49324F-ADBA-4A80-8040-BA135D293AB9}" type="presOf" srcId="{EDA0F971-954D-4150-971E-97BC95507D0A}" destId="{33035DD9-5352-4AD3-BFEC-A17FB1B81817}" srcOrd="1" destOrd="0" presId="urn:microsoft.com/office/officeart/2005/8/layout/cycle8"/>
    <dgm:cxn modelId="{E1AB4958-8825-44EE-AEFC-E9E91F103B56}" type="presOf" srcId="{416770F6-4487-4C4A-A48F-CA995EC362E3}" destId="{4CAA56CC-E8C2-4EB3-9F6B-0DE558AD8FD5}" srcOrd="1" destOrd="0" presId="urn:microsoft.com/office/officeart/2005/8/layout/cycle8"/>
    <dgm:cxn modelId="{802C2E9B-569B-4DC5-A0A5-4ED86B691CE6}" srcId="{3FC69D6F-C617-4E7C-8E25-C785B18F818B}" destId="{EDA0F971-954D-4150-971E-97BC95507D0A}" srcOrd="1" destOrd="0" parTransId="{C4EDF544-3E57-4A0E-AE42-D6FFC1B95FBA}" sibTransId="{FD2CEF78-0081-4201-8FD7-B31B5CE30A65}"/>
    <dgm:cxn modelId="{FD5CFAA7-03F6-45EB-B5E5-52AF2FC926AB}" type="presOf" srcId="{3FC69D6F-C617-4E7C-8E25-C785B18F818B}" destId="{8FEA3039-3FAE-4820-8F34-EBC96553291A}" srcOrd="0" destOrd="0" presId="urn:microsoft.com/office/officeart/2005/8/layout/cycle8"/>
    <dgm:cxn modelId="{D233ACC8-2053-4F55-A621-488669DFEFC4}" type="presOf" srcId="{416770F6-4487-4C4A-A48F-CA995EC362E3}" destId="{FD6B800F-2420-405B-89E3-EBF6827A66F4}" srcOrd="0" destOrd="0" presId="urn:microsoft.com/office/officeart/2005/8/layout/cycle8"/>
    <dgm:cxn modelId="{3FAEF6E6-B99F-4AC4-8458-9603BADAFB62}" type="presOf" srcId="{EAB6AA5F-9BBD-4A26-9899-F26E7E8789A2}" destId="{94F44378-87A7-428C-AFF2-17D66F9262FB}" srcOrd="1" destOrd="0" presId="urn:microsoft.com/office/officeart/2005/8/layout/cycle8"/>
    <dgm:cxn modelId="{7CCF85F4-BEF0-4D60-88C5-1C91B7A554FA}" type="presOf" srcId="{EAB6AA5F-9BBD-4A26-9899-F26E7E8789A2}" destId="{070D8416-BAC6-44B9-9F67-833954A1AF63}" srcOrd="0" destOrd="0" presId="urn:microsoft.com/office/officeart/2005/8/layout/cycle8"/>
    <dgm:cxn modelId="{AE5DBDD5-B187-47C8-8C90-78BFE194F10E}" type="presParOf" srcId="{8FEA3039-3FAE-4820-8F34-EBC96553291A}" destId="{070D8416-BAC6-44B9-9F67-833954A1AF63}" srcOrd="0" destOrd="0" presId="urn:microsoft.com/office/officeart/2005/8/layout/cycle8"/>
    <dgm:cxn modelId="{D604826B-C021-4CC9-8820-19228006B14E}" type="presParOf" srcId="{8FEA3039-3FAE-4820-8F34-EBC96553291A}" destId="{87E0ED15-00DE-4CE2-8A77-217BA2CC5C9E}" srcOrd="1" destOrd="0" presId="urn:microsoft.com/office/officeart/2005/8/layout/cycle8"/>
    <dgm:cxn modelId="{331F5C8F-0447-434A-98C8-B17146FA27F1}" type="presParOf" srcId="{8FEA3039-3FAE-4820-8F34-EBC96553291A}" destId="{727A7AAB-DA8C-4FB5-9F62-8723EBF33DAA}" srcOrd="2" destOrd="0" presId="urn:microsoft.com/office/officeart/2005/8/layout/cycle8"/>
    <dgm:cxn modelId="{B27AA9A2-3336-44DE-A039-AB931F2EA483}" type="presParOf" srcId="{8FEA3039-3FAE-4820-8F34-EBC96553291A}" destId="{94F44378-87A7-428C-AFF2-17D66F9262FB}" srcOrd="3" destOrd="0" presId="urn:microsoft.com/office/officeart/2005/8/layout/cycle8"/>
    <dgm:cxn modelId="{19ABC0A5-1299-4136-841D-C7962B07C3B4}" type="presParOf" srcId="{8FEA3039-3FAE-4820-8F34-EBC96553291A}" destId="{CCD80B4D-DCBA-4AE3-B75F-B9AF1FB82852}" srcOrd="4" destOrd="0" presId="urn:microsoft.com/office/officeart/2005/8/layout/cycle8"/>
    <dgm:cxn modelId="{55371D06-A8B4-47D7-9294-B23651C22C8E}" type="presParOf" srcId="{8FEA3039-3FAE-4820-8F34-EBC96553291A}" destId="{2798C685-8DF6-4ECA-9337-9F5B4421FCCA}" srcOrd="5" destOrd="0" presId="urn:microsoft.com/office/officeart/2005/8/layout/cycle8"/>
    <dgm:cxn modelId="{9B585EF7-508C-4F33-944B-DF0E11C8BDB1}" type="presParOf" srcId="{8FEA3039-3FAE-4820-8F34-EBC96553291A}" destId="{BE382876-75C3-485D-ADD0-1CBFEFC866C0}" srcOrd="6" destOrd="0" presId="urn:microsoft.com/office/officeart/2005/8/layout/cycle8"/>
    <dgm:cxn modelId="{A7091F14-442B-45BC-99D9-030FB14125F9}" type="presParOf" srcId="{8FEA3039-3FAE-4820-8F34-EBC96553291A}" destId="{33035DD9-5352-4AD3-BFEC-A17FB1B81817}" srcOrd="7" destOrd="0" presId="urn:microsoft.com/office/officeart/2005/8/layout/cycle8"/>
    <dgm:cxn modelId="{857C593C-437A-488E-9F4B-46578DD396C4}" type="presParOf" srcId="{8FEA3039-3FAE-4820-8F34-EBC96553291A}" destId="{FD6B800F-2420-405B-89E3-EBF6827A66F4}" srcOrd="8" destOrd="0" presId="urn:microsoft.com/office/officeart/2005/8/layout/cycle8"/>
    <dgm:cxn modelId="{10073992-28F3-42FC-A45D-721B3C2B78D0}" type="presParOf" srcId="{8FEA3039-3FAE-4820-8F34-EBC96553291A}" destId="{D3D3C90C-079F-4C60-AC65-A351BA5396C6}" srcOrd="9" destOrd="0" presId="urn:microsoft.com/office/officeart/2005/8/layout/cycle8"/>
    <dgm:cxn modelId="{AC4FD863-0C60-4E7B-A85A-7CD51433BDDD}" type="presParOf" srcId="{8FEA3039-3FAE-4820-8F34-EBC96553291A}" destId="{3F65C144-9460-4535-8BF9-0FC89CE34D26}" srcOrd="10" destOrd="0" presId="urn:microsoft.com/office/officeart/2005/8/layout/cycle8"/>
    <dgm:cxn modelId="{46CCDB7B-01FC-4754-B3BF-B9751AF7FA21}" type="presParOf" srcId="{8FEA3039-3FAE-4820-8F34-EBC96553291A}" destId="{4CAA56CC-E8C2-4EB3-9F6B-0DE558AD8FD5}" srcOrd="11" destOrd="0" presId="urn:microsoft.com/office/officeart/2005/8/layout/cycle8"/>
    <dgm:cxn modelId="{D26D8CF3-668C-4391-8E31-0FA29FB9E6FD}" type="presParOf" srcId="{8FEA3039-3FAE-4820-8F34-EBC96553291A}" destId="{D6F3DC5C-4E16-4D3A-BB4F-4E667D32E3B2}" srcOrd="12" destOrd="0" presId="urn:microsoft.com/office/officeart/2005/8/layout/cycle8"/>
    <dgm:cxn modelId="{900D6632-E11C-4EC6-ACAD-7C2B158523A1}" type="presParOf" srcId="{8FEA3039-3FAE-4820-8F34-EBC96553291A}" destId="{9015D252-49AB-4BD0-9580-71EE38F48F95}" srcOrd="13" destOrd="0" presId="urn:microsoft.com/office/officeart/2005/8/layout/cycle8"/>
    <dgm:cxn modelId="{E5A5A787-62A6-4C5A-A95D-7926B06557DA}" type="presParOf" srcId="{8FEA3039-3FAE-4820-8F34-EBC96553291A}" destId="{23493C71-93E4-4E86-A4C9-0E6B1FC7322C}"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D8416-BAC6-44B9-9F67-833954A1AF63}">
      <dsp:nvSpPr>
        <dsp:cNvPr id="0" name=""/>
        <dsp:cNvSpPr/>
      </dsp:nvSpPr>
      <dsp:spPr>
        <a:xfrm>
          <a:off x="838516" y="282836"/>
          <a:ext cx="3655123" cy="3655123"/>
        </a:xfrm>
        <a:prstGeom prst="pie">
          <a:avLst>
            <a:gd name="adj1" fmla="val 16200000"/>
            <a:gd name="adj2" fmla="val 1800000"/>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accent6">
                  <a:lumMod val="50000"/>
                </a:schemeClr>
              </a:solidFill>
            </a:rPr>
            <a:t>critical reading</a:t>
          </a:r>
        </a:p>
      </dsp:txBody>
      <dsp:txXfrm>
        <a:off x="2764853" y="1057375"/>
        <a:ext cx="1305401" cy="1087834"/>
      </dsp:txXfrm>
    </dsp:sp>
    <dsp:sp modelId="{CCD80B4D-DCBA-4AE3-B75F-B9AF1FB82852}">
      <dsp:nvSpPr>
        <dsp:cNvPr id="0" name=""/>
        <dsp:cNvSpPr/>
      </dsp:nvSpPr>
      <dsp:spPr>
        <a:xfrm>
          <a:off x="763238" y="413377"/>
          <a:ext cx="3655123" cy="3655123"/>
        </a:xfrm>
        <a:prstGeom prst="pie">
          <a:avLst>
            <a:gd name="adj1" fmla="val 1800000"/>
            <a:gd name="adj2" fmla="val 9000000"/>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a:solidFill>
                <a:srgbClr val="7030A0"/>
              </a:solidFill>
            </a:rPr>
            <a:t>critical writing</a:t>
          </a:r>
        </a:p>
      </dsp:txBody>
      <dsp:txXfrm>
        <a:off x="1633505" y="2784856"/>
        <a:ext cx="1958102" cy="957294"/>
      </dsp:txXfrm>
    </dsp:sp>
    <dsp:sp modelId="{FD6B800F-2420-405B-89E3-EBF6827A66F4}">
      <dsp:nvSpPr>
        <dsp:cNvPr id="0" name=""/>
        <dsp:cNvSpPr/>
      </dsp:nvSpPr>
      <dsp:spPr>
        <a:xfrm>
          <a:off x="713947" y="283312"/>
          <a:ext cx="3655123" cy="3655123"/>
        </a:xfrm>
        <a:prstGeom prst="pie">
          <a:avLst>
            <a:gd name="adj1" fmla="val 9000000"/>
            <a:gd name="adj2" fmla="val 16200000"/>
          </a:avLst>
        </a:prstGeom>
        <a:gradFill flip="none" rotWithShape="0">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accent5">
                  <a:lumMod val="50000"/>
                </a:schemeClr>
              </a:solidFill>
            </a:rPr>
            <a:t>critical thinking</a:t>
          </a:r>
        </a:p>
      </dsp:txBody>
      <dsp:txXfrm>
        <a:off x="1137333" y="1057850"/>
        <a:ext cx="1305401" cy="1087834"/>
      </dsp:txXfrm>
    </dsp:sp>
    <dsp:sp modelId="{D6F3DC5C-4E16-4D3A-BB4F-4E667D32E3B2}">
      <dsp:nvSpPr>
        <dsp:cNvPr id="0" name=""/>
        <dsp:cNvSpPr/>
      </dsp:nvSpPr>
      <dsp:spPr>
        <a:xfrm>
          <a:off x="612548" y="56567"/>
          <a:ext cx="4107663" cy="4107663"/>
        </a:xfrm>
        <a:prstGeom prst="circularArrow">
          <a:avLst>
            <a:gd name="adj1" fmla="val 5085"/>
            <a:gd name="adj2" fmla="val 327528"/>
            <a:gd name="adj3" fmla="val 1472472"/>
            <a:gd name="adj4" fmla="val 16199432"/>
            <a:gd name="adj5" fmla="val 5932"/>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a:effectLst/>
      </dsp:spPr>
      <dsp:style>
        <a:lnRef idx="0">
          <a:scrgbClr r="0" g="0" b="0"/>
        </a:lnRef>
        <a:fillRef idx="1">
          <a:scrgbClr r="0" g="0" b="0"/>
        </a:fillRef>
        <a:effectRef idx="0">
          <a:scrgbClr r="0" g="0" b="0"/>
        </a:effectRef>
        <a:fontRef idx="minor">
          <a:schemeClr val="lt1"/>
        </a:fontRef>
      </dsp:style>
    </dsp:sp>
    <dsp:sp modelId="{9015D252-49AB-4BD0-9580-71EE38F48F95}">
      <dsp:nvSpPr>
        <dsp:cNvPr id="0" name=""/>
        <dsp:cNvSpPr/>
      </dsp:nvSpPr>
      <dsp:spPr>
        <a:xfrm>
          <a:off x="536968" y="186876"/>
          <a:ext cx="4107663" cy="4107663"/>
        </a:xfrm>
        <a:prstGeom prst="circularArrow">
          <a:avLst>
            <a:gd name="adj1" fmla="val 5085"/>
            <a:gd name="adj2" fmla="val 327528"/>
            <a:gd name="adj3" fmla="val 8671970"/>
            <a:gd name="adj4" fmla="val 1800502"/>
            <a:gd name="adj5" fmla="val 5932"/>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dsp:spPr>
      <dsp:style>
        <a:lnRef idx="0">
          <a:scrgbClr r="0" g="0" b="0"/>
        </a:lnRef>
        <a:fillRef idx="1">
          <a:scrgbClr r="0" g="0" b="0"/>
        </a:fillRef>
        <a:effectRef idx="0">
          <a:scrgbClr r="0" g="0" b="0"/>
        </a:effectRef>
        <a:fontRef idx="minor">
          <a:schemeClr val="lt1"/>
        </a:fontRef>
      </dsp:style>
    </dsp:sp>
    <dsp:sp modelId="{23493C71-93E4-4E86-A4C9-0E6B1FC7322C}">
      <dsp:nvSpPr>
        <dsp:cNvPr id="0" name=""/>
        <dsp:cNvSpPr/>
      </dsp:nvSpPr>
      <dsp:spPr>
        <a:xfrm>
          <a:off x="475546" y="60451"/>
          <a:ext cx="4107663" cy="4107663"/>
        </a:xfrm>
        <a:prstGeom prst="circularArrow">
          <a:avLst>
            <a:gd name="adj1" fmla="val 5085"/>
            <a:gd name="adj2" fmla="val 327528"/>
            <a:gd name="adj3" fmla="val 15873039"/>
            <a:gd name="adj4" fmla="val 9000000"/>
            <a:gd name="adj5" fmla="val 5932"/>
          </a:avLst>
        </a:prstGeom>
        <a:solidFill>
          <a:srgbClr val="1A9DAC"/>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46BFDD-06A1-465A-A464-35F3207B463F}"/>
              </a:ext>
            </a:extLst>
          </p:cNvPr>
          <p:cNvSpPr txBox="1">
            <a:spLocks noGrp="1"/>
          </p:cNvSpPr>
          <p:nvPr>
            <p:ph type="hdr" sz="quarter"/>
          </p:nvPr>
        </p:nvSpPr>
        <p:spPr>
          <a:xfrm>
            <a:off x="0" y="1"/>
            <a:ext cx="2945659" cy="498059"/>
          </a:xfrm>
          <a:prstGeom prst="rect">
            <a:avLst/>
          </a:prstGeom>
          <a:noFill/>
          <a:ln>
            <a:noFill/>
          </a:ln>
        </p:spPr>
        <p:txBody>
          <a:bodyPr vert="horz" wrap="square" lIns="95558" tIns="47779" rIns="95558" bIns="47779" anchor="t" anchorCtr="0" compatLnSpc="1">
            <a:noAutofit/>
          </a:bodyPr>
          <a:lstStyle>
            <a:lvl1pPr marL="0" marR="0" lvl="0" indent="0" algn="l" defTabSz="955580"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3EE67A03-914A-465E-8209-8710CE160B18}"/>
              </a:ext>
            </a:extLst>
          </p:cNvPr>
          <p:cNvSpPr txBox="1">
            <a:spLocks noGrp="1"/>
          </p:cNvSpPr>
          <p:nvPr>
            <p:ph type="dt" idx="1"/>
          </p:nvPr>
        </p:nvSpPr>
        <p:spPr>
          <a:xfrm>
            <a:off x="3850439" y="1"/>
            <a:ext cx="2945659" cy="498059"/>
          </a:xfrm>
          <a:prstGeom prst="rect">
            <a:avLst/>
          </a:prstGeom>
          <a:noFill/>
          <a:ln>
            <a:noFill/>
          </a:ln>
        </p:spPr>
        <p:txBody>
          <a:bodyPr vert="horz" wrap="square" lIns="95558" tIns="47779" rIns="95558" bIns="47779" anchor="t" anchorCtr="0" compatLnSpc="1">
            <a:noAutofit/>
          </a:bodyPr>
          <a:lstStyle>
            <a:lvl1pPr marL="0" marR="0" lvl="0" indent="0" algn="r" defTabSz="955580"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fld id="{19083DD6-0C3D-44A2-9A75-B8BD2B510D08}" type="datetime1">
              <a:rPr lang="en-GB"/>
              <a:pPr lvl="0"/>
              <a:t>28/03/2022</a:t>
            </a:fld>
            <a:endParaRPr lang="en-GB"/>
          </a:p>
        </p:txBody>
      </p:sp>
      <p:sp>
        <p:nvSpPr>
          <p:cNvPr id="4" name="Slide Image Placeholder 3">
            <a:extLst>
              <a:ext uri="{FF2B5EF4-FFF2-40B4-BE49-F238E27FC236}">
                <a16:creationId xmlns:a16="http://schemas.microsoft.com/office/drawing/2014/main" id="{13931B1E-42F8-43D8-AB0A-7CBE921346FD}"/>
              </a:ext>
            </a:extLst>
          </p:cNvPr>
          <p:cNvSpPr>
            <a:spLocks noGrp="1" noRot="1" noChangeAspect="1"/>
          </p:cNvSpPr>
          <p:nvPr>
            <p:ph type="sldImg" idx="2"/>
          </p:nvPr>
        </p:nvSpPr>
        <p:spPr>
          <a:xfrm>
            <a:off x="422275" y="1241425"/>
            <a:ext cx="5954713" cy="3349625"/>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AC555499-1F2A-4746-B466-7CB1815687B7}"/>
              </a:ext>
            </a:extLst>
          </p:cNvPr>
          <p:cNvSpPr txBox="1">
            <a:spLocks noGrp="1"/>
          </p:cNvSpPr>
          <p:nvPr>
            <p:ph type="body" sz="quarter" idx="3"/>
          </p:nvPr>
        </p:nvSpPr>
        <p:spPr>
          <a:xfrm>
            <a:off x="679768" y="4777193"/>
            <a:ext cx="5438140" cy="3908614"/>
          </a:xfrm>
          <a:prstGeom prst="rect">
            <a:avLst/>
          </a:prstGeom>
          <a:noFill/>
          <a:ln>
            <a:noFill/>
          </a:ln>
        </p:spPr>
        <p:txBody>
          <a:bodyPr vert="horz" wrap="square" lIns="95558" tIns="47779" rIns="95558" bIns="47779"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7A2B6329-7720-4C39-B1B5-A39119F13515}"/>
              </a:ext>
            </a:extLst>
          </p:cNvPr>
          <p:cNvSpPr txBox="1">
            <a:spLocks noGrp="1"/>
          </p:cNvSpPr>
          <p:nvPr>
            <p:ph type="ftr" sz="quarter" idx="4"/>
          </p:nvPr>
        </p:nvSpPr>
        <p:spPr>
          <a:xfrm>
            <a:off x="0" y="9428579"/>
            <a:ext cx="2945659" cy="498059"/>
          </a:xfrm>
          <a:prstGeom prst="rect">
            <a:avLst/>
          </a:prstGeom>
          <a:noFill/>
          <a:ln>
            <a:noFill/>
          </a:ln>
        </p:spPr>
        <p:txBody>
          <a:bodyPr vert="horz" wrap="square" lIns="95558" tIns="47779" rIns="95558" bIns="47779" anchor="b" anchorCtr="0" compatLnSpc="1">
            <a:noAutofit/>
          </a:bodyPr>
          <a:lstStyle>
            <a:lvl1pPr marL="0" marR="0" lvl="0" indent="0" algn="l" defTabSz="955580"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A05F8837-5357-48B4-A95A-328DE411D63F}"/>
              </a:ext>
            </a:extLst>
          </p:cNvPr>
          <p:cNvSpPr txBox="1">
            <a:spLocks noGrp="1"/>
          </p:cNvSpPr>
          <p:nvPr>
            <p:ph type="sldNum" sz="quarter" idx="5"/>
          </p:nvPr>
        </p:nvSpPr>
        <p:spPr>
          <a:xfrm>
            <a:off x="3850439" y="9428579"/>
            <a:ext cx="2945659" cy="498059"/>
          </a:xfrm>
          <a:prstGeom prst="rect">
            <a:avLst/>
          </a:prstGeom>
          <a:noFill/>
          <a:ln>
            <a:noFill/>
          </a:ln>
        </p:spPr>
        <p:txBody>
          <a:bodyPr vert="horz" wrap="square" lIns="95558" tIns="47779" rIns="95558" bIns="47779" anchor="b" anchorCtr="0" compatLnSpc="1">
            <a:noAutofit/>
          </a:bodyPr>
          <a:lstStyle>
            <a:lvl1pPr marL="0" marR="0" lvl="0" indent="0" algn="r" defTabSz="955580"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fld id="{CAE041B2-E9BF-4C6E-8EC6-CB6A92CDC76F}" type="slidenum">
              <a:t>‹#›</a:t>
            </a:fld>
            <a:endParaRPr lang="en-GB"/>
          </a:p>
        </p:txBody>
      </p:sp>
    </p:spTree>
    <p:extLst>
      <p:ext uri="{BB962C8B-B14F-4D97-AF65-F5344CB8AC3E}">
        <p14:creationId xmlns:p14="http://schemas.microsoft.com/office/powerpoint/2010/main" val="1367741637"/>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4713" cy="33496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5C3413-F3DA-4E6F-91C9-E5F416839F32}" type="slidenum">
              <a:rPr lang="en-GB" smtClean="0"/>
              <a:t>1</a:t>
            </a:fld>
            <a:endParaRPr lang="en-GB"/>
          </a:p>
        </p:txBody>
      </p:sp>
    </p:spTree>
    <p:extLst>
      <p:ext uri="{BB962C8B-B14F-4D97-AF65-F5344CB8AC3E}">
        <p14:creationId xmlns:p14="http://schemas.microsoft.com/office/powerpoint/2010/main" val="231124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10</a:t>
            </a:fld>
            <a:endParaRPr lang="en-US" altLang="en-US"/>
          </a:p>
        </p:txBody>
      </p:sp>
    </p:spTree>
    <p:extLst>
      <p:ext uri="{BB962C8B-B14F-4D97-AF65-F5344CB8AC3E}">
        <p14:creationId xmlns:p14="http://schemas.microsoft.com/office/powerpoint/2010/main" val="409361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11</a:t>
            </a:fld>
            <a:endParaRPr lang="en-GB"/>
          </a:p>
        </p:txBody>
      </p:sp>
    </p:spTree>
    <p:extLst>
      <p:ext uri="{BB962C8B-B14F-4D97-AF65-F5344CB8AC3E}">
        <p14:creationId xmlns:p14="http://schemas.microsoft.com/office/powerpoint/2010/main" val="304544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13</a:t>
            </a:fld>
            <a:endParaRPr lang="en-GB"/>
          </a:p>
        </p:txBody>
      </p:sp>
    </p:spTree>
    <p:extLst>
      <p:ext uri="{BB962C8B-B14F-4D97-AF65-F5344CB8AC3E}">
        <p14:creationId xmlns:p14="http://schemas.microsoft.com/office/powerpoint/2010/main" val="75780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18</a:t>
            </a:fld>
            <a:endParaRPr lang="en-GB"/>
          </a:p>
        </p:txBody>
      </p:sp>
    </p:spTree>
    <p:extLst>
      <p:ext uri="{BB962C8B-B14F-4D97-AF65-F5344CB8AC3E}">
        <p14:creationId xmlns:p14="http://schemas.microsoft.com/office/powerpoint/2010/main" val="274704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19</a:t>
            </a:fld>
            <a:endParaRPr lang="en-US" altLang="en-US"/>
          </a:p>
        </p:txBody>
      </p:sp>
    </p:spTree>
    <p:extLst>
      <p:ext uri="{BB962C8B-B14F-4D97-AF65-F5344CB8AC3E}">
        <p14:creationId xmlns:p14="http://schemas.microsoft.com/office/powerpoint/2010/main" val="1244595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20</a:t>
            </a:fld>
            <a:endParaRPr lang="en-US" altLang="en-US"/>
          </a:p>
        </p:txBody>
      </p:sp>
    </p:spTree>
    <p:extLst>
      <p:ext uri="{BB962C8B-B14F-4D97-AF65-F5344CB8AC3E}">
        <p14:creationId xmlns:p14="http://schemas.microsoft.com/office/powerpoint/2010/main" val="188924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21</a:t>
            </a:fld>
            <a:endParaRPr lang="en-GB"/>
          </a:p>
        </p:txBody>
      </p:sp>
    </p:spTree>
    <p:extLst>
      <p:ext uri="{BB962C8B-B14F-4D97-AF65-F5344CB8AC3E}">
        <p14:creationId xmlns:p14="http://schemas.microsoft.com/office/powerpoint/2010/main" val="3223072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22</a:t>
            </a:fld>
            <a:endParaRPr lang="en-GB"/>
          </a:p>
        </p:txBody>
      </p:sp>
    </p:spTree>
    <p:extLst>
      <p:ext uri="{BB962C8B-B14F-4D97-AF65-F5344CB8AC3E}">
        <p14:creationId xmlns:p14="http://schemas.microsoft.com/office/powerpoint/2010/main" val="4027998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23</a:t>
            </a:fld>
            <a:endParaRPr lang="en-GB"/>
          </a:p>
        </p:txBody>
      </p:sp>
    </p:spTree>
    <p:extLst>
      <p:ext uri="{BB962C8B-B14F-4D97-AF65-F5344CB8AC3E}">
        <p14:creationId xmlns:p14="http://schemas.microsoft.com/office/powerpoint/2010/main" val="1475518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000000"/>
              </a:solidFill>
              <a:effectLst/>
              <a:latin typeface="Clear Sans"/>
            </a:endParaRPr>
          </a:p>
        </p:txBody>
      </p:sp>
      <p:sp>
        <p:nvSpPr>
          <p:cNvPr id="4" name="Slide Number Placeholder 3"/>
          <p:cNvSpPr>
            <a:spLocks noGrp="1"/>
          </p:cNvSpPr>
          <p:nvPr>
            <p:ph type="sldNum" sz="quarter" idx="5"/>
          </p:nvPr>
        </p:nvSpPr>
        <p:spPr/>
        <p:txBody>
          <a:bodyPr/>
          <a:lstStyle/>
          <a:p>
            <a:fld id="{65E86294-451E-497D-A27E-67A16BE01FFB}" type="slidenum">
              <a:rPr lang="en-GB" smtClean="0"/>
              <a:t>24</a:t>
            </a:fld>
            <a:endParaRPr lang="en-GB"/>
          </a:p>
        </p:txBody>
      </p:sp>
    </p:spTree>
    <p:extLst>
      <p:ext uri="{BB962C8B-B14F-4D97-AF65-F5344CB8AC3E}">
        <p14:creationId xmlns:p14="http://schemas.microsoft.com/office/powerpoint/2010/main" val="402799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2</a:t>
            </a:fld>
            <a:endParaRPr lang="en-GB"/>
          </a:p>
        </p:txBody>
      </p:sp>
    </p:spTree>
    <p:extLst>
      <p:ext uri="{BB962C8B-B14F-4D97-AF65-F5344CB8AC3E}">
        <p14:creationId xmlns:p14="http://schemas.microsoft.com/office/powerpoint/2010/main" val="3735684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i="0" dirty="0">
              <a:solidFill>
                <a:srgbClr val="000000"/>
              </a:solidFill>
              <a:effectLst/>
              <a:latin typeface="Clear Sans"/>
            </a:endParaRPr>
          </a:p>
        </p:txBody>
      </p:sp>
      <p:sp>
        <p:nvSpPr>
          <p:cNvPr id="4" name="Slide Number Placeholder 3"/>
          <p:cNvSpPr>
            <a:spLocks noGrp="1"/>
          </p:cNvSpPr>
          <p:nvPr>
            <p:ph type="sldNum" sz="quarter" idx="5"/>
          </p:nvPr>
        </p:nvSpPr>
        <p:spPr/>
        <p:txBody>
          <a:bodyPr/>
          <a:lstStyle/>
          <a:p>
            <a:fld id="{65E86294-451E-497D-A27E-67A16BE01FFB}" type="slidenum">
              <a:rPr lang="en-GB" smtClean="0"/>
              <a:t>25</a:t>
            </a:fld>
            <a:endParaRPr lang="en-GB"/>
          </a:p>
        </p:txBody>
      </p:sp>
    </p:spTree>
    <p:extLst>
      <p:ext uri="{BB962C8B-B14F-4D97-AF65-F5344CB8AC3E}">
        <p14:creationId xmlns:p14="http://schemas.microsoft.com/office/powerpoint/2010/main" val="208495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26</a:t>
            </a:fld>
            <a:endParaRPr lang="en-US" altLang="en-US"/>
          </a:p>
        </p:txBody>
      </p:sp>
    </p:spTree>
    <p:extLst>
      <p:ext uri="{BB962C8B-B14F-4D97-AF65-F5344CB8AC3E}">
        <p14:creationId xmlns:p14="http://schemas.microsoft.com/office/powerpoint/2010/main" val="460385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27</a:t>
            </a:fld>
            <a:endParaRPr lang="en-US" altLang="en-US"/>
          </a:p>
        </p:txBody>
      </p:sp>
    </p:spTree>
    <p:extLst>
      <p:ext uri="{BB962C8B-B14F-4D97-AF65-F5344CB8AC3E}">
        <p14:creationId xmlns:p14="http://schemas.microsoft.com/office/powerpoint/2010/main" val="2378017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E86294-451E-497D-A27E-67A16BE01FFB}" type="slidenum">
              <a:rPr lang="en-GB" smtClean="0"/>
              <a:t>28</a:t>
            </a:fld>
            <a:endParaRPr lang="en-GB"/>
          </a:p>
        </p:txBody>
      </p:sp>
    </p:spTree>
    <p:extLst>
      <p:ext uri="{BB962C8B-B14F-4D97-AF65-F5344CB8AC3E}">
        <p14:creationId xmlns:p14="http://schemas.microsoft.com/office/powerpoint/2010/main" val="76483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29</a:t>
            </a:fld>
            <a:endParaRPr lang="en-US" altLang="en-US"/>
          </a:p>
        </p:txBody>
      </p:sp>
    </p:spTree>
    <p:extLst>
      <p:ext uri="{BB962C8B-B14F-4D97-AF65-F5344CB8AC3E}">
        <p14:creationId xmlns:p14="http://schemas.microsoft.com/office/powerpoint/2010/main" val="3668291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4713" cy="3349625"/>
          </a:xfrm>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10"/>
          </p:nvPr>
        </p:nvSpPr>
        <p:spPr/>
        <p:txBody>
          <a:bodyPr/>
          <a:lstStyle/>
          <a:p>
            <a:pPr>
              <a:defRPr/>
            </a:pPr>
            <a:fld id="{65E86294-451E-497D-A27E-67A16BE01FFB}" type="slidenum">
              <a:rPr lang="en-GB"/>
              <a:pPr>
                <a:defRPr/>
              </a:pPr>
              <a:t>30</a:t>
            </a:fld>
            <a:endParaRPr lang="en-GB"/>
          </a:p>
        </p:txBody>
      </p:sp>
    </p:spTree>
    <p:extLst>
      <p:ext uri="{BB962C8B-B14F-4D97-AF65-F5344CB8AC3E}">
        <p14:creationId xmlns:p14="http://schemas.microsoft.com/office/powerpoint/2010/main" val="47020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Studiosity offers ‘help, not answers’. That's why our university offers it to you. </a:t>
            </a:r>
          </a:p>
          <a:p>
            <a:r>
              <a:rPr lang="en-GB" dirty="0"/>
              <a:t>You will reach the answer on your own, with some help. You will think about how to improve your own work, which will make you feel more confident and more prepared for next time.  </a:t>
            </a:r>
          </a:p>
          <a:p>
            <a:endParaRPr lang="en-GB" dirty="0"/>
          </a:p>
          <a:p>
            <a:r>
              <a:rPr lang="en-GB" dirty="0"/>
              <a:t>How do I get access? </a:t>
            </a:r>
          </a:p>
          <a:p>
            <a:r>
              <a:rPr lang="en-GB" dirty="0"/>
              <a:t>As a student on a programme that is piloting this service, you will get free access until the end of September. </a:t>
            </a:r>
          </a:p>
          <a:p>
            <a:r>
              <a:rPr lang="en-GB" dirty="0"/>
              <a:t>   </a:t>
            </a:r>
            <a:r>
              <a:rPr lang="en-GB" b="1" u="sng" dirty="0">
                <a:effectLst/>
              </a:rPr>
              <a:t> You should find the Studiosity link in the ‘Study skills and support’ section in this Blackboard course (listed in the left-hand menu). </a:t>
            </a:r>
            <a:endParaRPr lang="en-GB" dirty="0"/>
          </a:p>
          <a:p>
            <a:endParaRPr lang="en-GB" dirty="0"/>
          </a:p>
        </p:txBody>
      </p:sp>
      <p:sp>
        <p:nvSpPr>
          <p:cNvPr id="4" name="Slide Number Placeholder 3"/>
          <p:cNvSpPr>
            <a:spLocks noGrp="1"/>
          </p:cNvSpPr>
          <p:nvPr>
            <p:ph type="sldNum" sz="quarter" idx="5"/>
          </p:nvPr>
        </p:nvSpPr>
        <p:spPr/>
        <p:txBody>
          <a:bodyPr/>
          <a:lstStyle/>
          <a:p>
            <a:pPr lvl="0"/>
            <a:fld id="{CAE041B2-E9BF-4C6E-8EC6-CB6A92CDC76F}" type="slidenum">
              <a:rPr lang="en-GB" smtClean="0"/>
              <a:t>31</a:t>
            </a:fld>
            <a:endParaRPr lang="en-GB"/>
          </a:p>
        </p:txBody>
      </p:sp>
    </p:spTree>
    <p:extLst>
      <p:ext uri="{BB962C8B-B14F-4D97-AF65-F5344CB8AC3E}">
        <p14:creationId xmlns:p14="http://schemas.microsoft.com/office/powerpoint/2010/main" val="3753261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022EE-4205-45EE-B119-8C152F61A43C}"/>
              </a:ext>
            </a:extLst>
          </p:cNvPr>
          <p:cNvSpPr>
            <a:spLocks noGrp="1" noRot="1" noChangeAspect="1"/>
          </p:cNvSpPr>
          <p:nvPr>
            <p:ph type="sldImg"/>
          </p:nvPr>
        </p:nvSpPr>
        <p:spPr>
          <a:xfrm>
            <a:off x="74613" y="1347788"/>
            <a:ext cx="6462712" cy="3636962"/>
          </a:xfrm>
        </p:spPr>
      </p:sp>
      <p:sp>
        <p:nvSpPr>
          <p:cNvPr id="3" name="Notes Placeholder 2">
            <a:extLst>
              <a:ext uri="{FF2B5EF4-FFF2-40B4-BE49-F238E27FC236}">
                <a16:creationId xmlns:a16="http://schemas.microsoft.com/office/drawing/2014/main" id="{9C477724-B3FC-4EE0-84B9-47435CFA85EF}"/>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EC174651-5362-4DA3-ADFA-B734BE25CE36}"/>
              </a:ext>
            </a:extLst>
          </p:cNvPr>
          <p:cNvSpPr txBox="1"/>
          <p:nvPr/>
        </p:nvSpPr>
        <p:spPr>
          <a:xfrm>
            <a:off x="3850439" y="9428579"/>
            <a:ext cx="2945659" cy="498059"/>
          </a:xfrm>
          <a:prstGeom prst="rect">
            <a:avLst/>
          </a:prstGeom>
          <a:noFill/>
          <a:ln cap="flat">
            <a:noFill/>
          </a:ln>
        </p:spPr>
        <p:txBody>
          <a:bodyPr vert="horz" wrap="square" lIns="95558" tIns="47779" rIns="95558" bIns="47779" anchor="b" anchorCtr="0" compatLnSpc="1">
            <a:noAutofit/>
          </a:bodyPr>
          <a:lstStyle/>
          <a:p>
            <a:pPr algn="r" defTabSz="955580">
              <a:defRPr sz="1800" b="0" i="0" u="none" strike="noStrike" kern="0" cap="none" spc="0" baseline="0">
                <a:solidFill>
                  <a:srgbClr val="000000"/>
                </a:solidFill>
                <a:uFillTx/>
              </a:defRPr>
            </a:pPr>
            <a:fld id="{FF6B1D4B-E2B5-410F-9AF1-9D260B1D4E54}" type="slidenum">
              <a:pPr algn="r" defTabSz="955580">
                <a:defRPr sz="1800" b="0" i="0" u="none" strike="noStrike" kern="0" cap="none" spc="0" baseline="0">
                  <a:solidFill>
                    <a:srgbClr val="000000"/>
                  </a:solidFill>
                  <a:uFillTx/>
                </a:defRPr>
              </a:pPr>
              <a:t>32</a:t>
            </a:fld>
            <a:endParaRPr lang="en-GB" sz="1300">
              <a:solidFill>
                <a:srgbClr val="000000"/>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000000"/>
              </a:solidFill>
              <a:effectLst/>
              <a:latin typeface="WordVisi_MSFontService"/>
            </a:endParaRPr>
          </a:p>
        </p:txBody>
      </p:sp>
      <p:sp>
        <p:nvSpPr>
          <p:cNvPr id="4" name="Slide Number Placeholder 3"/>
          <p:cNvSpPr>
            <a:spLocks noGrp="1"/>
          </p:cNvSpPr>
          <p:nvPr>
            <p:ph type="sldNum" sz="quarter" idx="5"/>
          </p:nvPr>
        </p:nvSpPr>
        <p:spPr/>
        <p:txBody>
          <a:bodyPr/>
          <a:lstStyle/>
          <a:p>
            <a:pPr lvl="0"/>
            <a:fld id="{CAE041B2-E9BF-4C6E-8EC6-CB6A92CDC76F}" type="slidenum">
              <a:rPr lang="en-GB" smtClean="0"/>
              <a:t>3</a:t>
            </a:fld>
            <a:endParaRPr lang="en-GB"/>
          </a:p>
        </p:txBody>
      </p:sp>
    </p:spTree>
    <p:extLst>
      <p:ext uri="{BB962C8B-B14F-4D97-AF65-F5344CB8AC3E}">
        <p14:creationId xmlns:p14="http://schemas.microsoft.com/office/powerpoint/2010/main" val="110239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lvl="0"/>
            <a:fld id="{CAE041B2-E9BF-4C6E-8EC6-CB6A92CDC76F}" type="slidenum">
              <a:rPr lang="en-GB" smtClean="0"/>
              <a:t>4</a:t>
            </a:fld>
            <a:endParaRPr lang="en-GB"/>
          </a:p>
        </p:txBody>
      </p:sp>
    </p:spTree>
    <p:extLst>
      <p:ext uri="{BB962C8B-B14F-4D97-AF65-F5344CB8AC3E}">
        <p14:creationId xmlns:p14="http://schemas.microsoft.com/office/powerpoint/2010/main" val="2406292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DAC60-97C5-45F3-BF38-6903DD903E3E}"/>
              </a:ext>
            </a:extLst>
          </p:cNvPr>
          <p:cNvSpPr>
            <a:spLocks noGrp="1" noRot="1" noChangeAspect="1"/>
          </p:cNvSpPr>
          <p:nvPr>
            <p:ph type="sldImg"/>
          </p:nvPr>
        </p:nvSpPr>
        <p:spPr>
          <a:xfrm>
            <a:off x="74613" y="1347788"/>
            <a:ext cx="6462712" cy="3636962"/>
          </a:xfrm>
        </p:spPr>
      </p:sp>
      <p:sp>
        <p:nvSpPr>
          <p:cNvPr id="3" name="Notes Placeholder 2">
            <a:extLst>
              <a:ext uri="{FF2B5EF4-FFF2-40B4-BE49-F238E27FC236}">
                <a16:creationId xmlns:a16="http://schemas.microsoft.com/office/drawing/2014/main" id="{311914D0-3023-45C8-BB66-1C72221AD419}"/>
              </a:ext>
            </a:extLst>
          </p:cNvPr>
          <p:cNvSpPr txBox="1">
            <a:spLocks noGrp="1"/>
          </p:cNvSpPr>
          <p:nvPr>
            <p:ph type="body" sz="quarter" idx="1"/>
          </p:nvPr>
        </p:nvSpPr>
        <p:spPr/>
        <p:txBody>
          <a:bodyPr/>
          <a:lstStyle/>
          <a:p>
            <a:endParaRPr lang="en-GB" dirty="0"/>
          </a:p>
        </p:txBody>
      </p:sp>
      <p:sp>
        <p:nvSpPr>
          <p:cNvPr id="4" name="Slide Number Placeholder 3">
            <a:extLst>
              <a:ext uri="{FF2B5EF4-FFF2-40B4-BE49-F238E27FC236}">
                <a16:creationId xmlns:a16="http://schemas.microsoft.com/office/drawing/2014/main" id="{0842F30F-287C-4FE1-BB82-AEF56E4F0F2E}"/>
              </a:ext>
            </a:extLst>
          </p:cNvPr>
          <p:cNvSpPr txBox="1"/>
          <p:nvPr/>
        </p:nvSpPr>
        <p:spPr>
          <a:xfrm>
            <a:off x="3850439" y="9428579"/>
            <a:ext cx="2945659" cy="498059"/>
          </a:xfrm>
          <a:prstGeom prst="rect">
            <a:avLst/>
          </a:prstGeom>
          <a:noFill/>
          <a:ln cap="flat">
            <a:noFill/>
          </a:ln>
        </p:spPr>
        <p:txBody>
          <a:bodyPr vert="horz" wrap="square" lIns="95558" tIns="47779" rIns="95558" bIns="47779" anchor="b" anchorCtr="0" compatLnSpc="1">
            <a:noAutofit/>
          </a:bodyPr>
          <a:lstStyle/>
          <a:p>
            <a:pPr algn="r" defTabSz="955580">
              <a:defRPr sz="1800" b="0" i="0" u="none" strike="noStrike" kern="0" cap="none" spc="0" baseline="0">
                <a:solidFill>
                  <a:srgbClr val="000000"/>
                </a:solidFill>
                <a:uFillTx/>
              </a:defRPr>
            </a:pPr>
            <a:fld id="{F489A196-A7C8-4D82-9916-C8AF29773740}" type="slidenum">
              <a:pPr algn="r" defTabSz="955580">
                <a:defRPr sz="1800" b="0" i="0" u="none" strike="noStrike" kern="0" cap="none" spc="0" baseline="0">
                  <a:solidFill>
                    <a:srgbClr val="000000"/>
                  </a:solidFill>
                  <a:uFillTx/>
                </a:defRPr>
              </a:pPr>
              <a:t>5</a:t>
            </a:fld>
            <a:endParaRPr lang="en-GB" sz="1300">
              <a:solidFill>
                <a:srgbClr val="000000"/>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6</a:t>
            </a:fld>
            <a:endParaRPr lang="en-US" altLang="en-US"/>
          </a:p>
        </p:txBody>
      </p:sp>
    </p:spTree>
    <p:extLst>
      <p:ext uri="{BB962C8B-B14F-4D97-AF65-F5344CB8AC3E}">
        <p14:creationId xmlns:p14="http://schemas.microsoft.com/office/powerpoint/2010/main" val="123250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5360570-2B09-DB43-BBE0-DA076DA911F1}" type="slidenum">
              <a:rPr lang="en-US" altLang="en-US" smtClean="0"/>
              <a:pPr>
                <a:defRPr/>
              </a:pPr>
              <a:t>7</a:t>
            </a:fld>
            <a:endParaRPr lang="en-US" altLang="en-US"/>
          </a:p>
        </p:txBody>
      </p:sp>
    </p:spTree>
    <p:extLst>
      <p:ext uri="{BB962C8B-B14F-4D97-AF65-F5344CB8AC3E}">
        <p14:creationId xmlns:p14="http://schemas.microsoft.com/office/powerpoint/2010/main" val="1715107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b="0" baseline="0" dirty="0"/>
          </a:p>
        </p:txBody>
      </p:sp>
      <p:sp>
        <p:nvSpPr>
          <p:cNvPr id="4" name="Slide Number Placeholder 3"/>
          <p:cNvSpPr>
            <a:spLocks noGrp="1"/>
          </p:cNvSpPr>
          <p:nvPr>
            <p:ph type="sldNum" sz="quarter" idx="5"/>
          </p:nvPr>
        </p:nvSpPr>
        <p:spPr/>
        <p:txBody>
          <a:bodyPr/>
          <a:lstStyle/>
          <a:p>
            <a:fld id="{65E86294-451E-497D-A27E-67A16BE01FFB}" type="slidenum">
              <a:rPr lang="en-GB" smtClean="0"/>
              <a:t>8</a:t>
            </a:fld>
            <a:endParaRPr lang="en-GB"/>
          </a:p>
        </p:txBody>
      </p:sp>
    </p:spTree>
    <p:extLst>
      <p:ext uri="{BB962C8B-B14F-4D97-AF65-F5344CB8AC3E}">
        <p14:creationId xmlns:p14="http://schemas.microsoft.com/office/powerpoint/2010/main" val="116996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360570-2B09-DB43-BBE0-DA076DA911F1}" type="slidenum">
              <a:rPr kumimoji="0" lang="en-US" altLang="en-US" sz="1200" b="0" i="0" u="none" strike="noStrike" kern="1200" cap="none" spc="0" normalizeH="0" baseline="0" noProof="0" smtClean="0">
                <a:ln>
                  <a:noFill/>
                </a:ln>
                <a:solidFill>
                  <a:srgbClr val="000000"/>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29096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BE29-ECFA-4F9E-85E0-1DE2B06AF0CE}"/>
              </a:ext>
            </a:extLst>
          </p:cNvPr>
          <p:cNvSpPr txBox="1">
            <a:spLocks noGrp="1"/>
          </p:cNvSpPr>
          <p:nvPr>
            <p:ph type="ctrTitle"/>
          </p:nvPr>
        </p:nvSpPr>
        <p:spPr>
          <a:xfrm>
            <a:off x="1524003" y="1122361"/>
            <a:ext cx="9144000" cy="2387598"/>
          </a:xfrm>
        </p:spPr>
        <p:txBody>
          <a:bodyPr anchor="b" anchorCtr="1"/>
          <a:lstStyle>
            <a:lvl1pPr algn="ctr">
              <a:defRPr sz="6000">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889F00DA-BC00-4D6D-A588-A41576611874}"/>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89E8FD6-1E9F-4BDA-AAE1-26DFAB80454D}"/>
              </a:ext>
            </a:extLst>
          </p:cNvPr>
          <p:cNvSpPr txBox="1">
            <a:spLocks noGrp="1"/>
          </p:cNvSpPr>
          <p:nvPr>
            <p:ph type="dt" sz="half" idx="7"/>
          </p:nvPr>
        </p:nvSpPr>
        <p:spPr/>
        <p:txBody>
          <a:bodyPr/>
          <a:lstStyle>
            <a:lvl1pPr>
              <a:defRPr/>
            </a:lvl1pPr>
          </a:lstStyle>
          <a:p>
            <a:pPr lvl="0"/>
            <a:fld id="{BDA58938-6728-4A8C-AE93-D6A43166343A}" type="datetime1">
              <a:rPr lang="en-GB"/>
              <a:pPr lvl="0"/>
              <a:t>28/03/2022</a:t>
            </a:fld>
            <a:endParaRPr lang="en-GB"/>
          </a:p>
        </p:txBody>
      </p:sp>
      <p:sp>
        <p:nvSpPr>
          <p:cNvPr id="5" name="Footer Placeholder 4">
            <a:extLst>
              <a:ext uri="{FF2B5EF4-FFF2-40B4-BE49-F238E27FC236}">
                <a16:creationId xmlns:a16="http://schemas.microsoft.com/office/drawing/2014/main" id="{7D948650-BA6C-44FD-A36B-B1BED6A7955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D8DF5C1-ECC5-4B37-972F-EA3C7CF8FCCA}"/>
              </a:ext>
            </a:extLst>
          </p:cNvPr>
          <p:cNvSpPr txBox="1">
            <a:spLocks noGrp="1"/>
          </p:cNvSpPr>
          <p:nvPr>
            <p:ph type="sldNum" sz="quarter" idx="8"/>
          </p:nvPr>
        </p:nvSpPr>
        <p:spPr/>
        <p:txBody>
          <a:bodyPr/>
          <a:lstStyle>
            <a:lvl1pPr>
              <a:defRPr/>
            </a:lvl1pPr>
          </a:lstStyle>
          <a:p>
            <a:pPr lvl="0"/>
            <a:fld id="{B1BBBFB7-F21D-494F-9F77-3EFFD12E0309}" type="slidenum">
              <a:t>‹#›</a:t>
            </a:fld>
            <a:endParaRPr lang="en-GB"/>
          </a:p>
        </p:txBody>
      </p:sp>
    </p:spTree>
    <p:extLst>
      <p:ext uri="{BB962C8B-B14F-4D97-AF65-F5344CB8AC3E}">
        <p14:creationId xmlns:p14="http://schemas.microsoft.com/office/powerpoint/2010/main" val="31141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A25B-5B13-403B-BCF0-9AF5CD4BC07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DEAC8AFC-907D-4138-842F-A3C70570C06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CB08A1-C1A1-404D-B543-4C5D92CCAEF4}"/>
              </a:ext>
            </a:extLst>
          </p:cNvPr>
          <p:cNvSpPr txBox="1">
            <a:spLocks noGrp="1"/>
          </p:cNvSpPr>
          <p:nvPr>
            <p:ph type="dt" sz="half" idx="7"/>
          </p:nvPr>
        </p:nvSpPr>
        <p:spPr/>
        <p:txBody>
          <a:bodyPr/>
          <a:lstStyle>
            <a:lvl1pPr>
              <a:defRPr/>
            </a:lvl1pPr>
          </a:lstStyle>
          <a:p>
            <a:pPr lvl="0"/>
            <a:fld id="{B01A9C0C-5A4B-4776-8DCA-9B0F1B528C7D}" type="datetime1">
              <a:rPr lang="en-GB"/>
              <a:pPr lvl="0"/>
              <a:t>28/03/2022</a:t>
            </a:fld>
            <a:endParaRPr lang="en-GB"/>
          </a:p>
        </p:txBody>
      </p:sp>
      <p:sp>
        <p:nvSpPr>
          <p:cNvPr id="5" name="Footer Placeholder 4">
            <a:extLst>
              <a:ext uri="{FF2B5EF4-FFF2-40B4-BE49-F238E27FC236}">
                <a16:creationId xmlns:a16="http://schemas.microsoft.com/office/drawing/2014/main" id="{9574B0F5-76D2-4C6C-A507-14CBC538ED8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A53146EE-F532-4EAB-98E5-397CB7A6AD3C}"/>
              </a:ext>
            </a:extLst>
          </p:cNvPr>
          <p:cNvSpPr txBox="1">
            <a:spLocks noGrp="1"/>
          </p:cNvSpPr>
          <p:nvPr>
            <p:ph type="sldNum" sz="quarter" idx="8"/>
          </p:nvPr>
        </p:nvSpPr>
        <p:spPr/>
        <p:txBody>
          <a:bodyPr/>
          <a:lstStyle>
            <a:lvl1pPr>
              <a:defRPr/>
            </a:lvl1pPr>
          </a:lstStyle>
          <a:p>
            <a:pPr lvl="0"/>
            <a:fld id="{F4477664-324C-48D4-8BE0-963175DEF5AE}" type="slidenum">
              <a:t>‹#›</a:t>
            </a:fld>
            <a:endParaRPr lang="en-GB"/>
          </a:p>
        </p:txBody>
      </p:sp>
    </p:spTree>
    <p:extLst>
      <p:ext uri="{BB962C8B-B14F-4D97-AF65-F5344CB8AC3E}">
        <p14:creationId xmlns:p14="http://schemas.microsoft.com/office/powerpoint/2010/main" val="197161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CA3D6-FA1F-4D22-90B8-693EE2EC9D5F}"/>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FFD0179-06DE-4B08-82F1-F7A135639F7B}"/>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482F99-CA00-4C00-B62F-BAE77EAB0345}"/>
              </a:ext>
            </a:extLst>
          </p:cNvPr>
          <p:cNvSpPr txBox="1">
            <a:spLocks noGrp="1"/>
          </p:cNvSpPr>
          <p:nvPr>
            <p:ph type="dt" sz="half" idx="7"/>
          </p:nvPr>
        </p:nvSpPr>
        <p:spPr/>
        <p:txBody>
          <a:bodyPr/>
          <a:lstStyle>
            <a:lvl1pPr>
              <a:defRPr/>
            </a:lvl1pPr>
          </a:lstStyle>
          <a:p>
            <a:pPr lvl="0"/>
            <a:fld id="{9DCDF5B1-D5BA-4EA4-8D96-9FDF54ACD1F1}" type="datetime1">
              <a:rPr lang="en-GB"/>
              <a:pPr lvl="0"/>
              <a:t>28/03/2022</a:t>
            </a:fld>
            <a:endParaRPr lang="en-GB"/>
          </a:p>
        </p:txBody>
      </p:sp>
      <p:sp>
        <p:nvSpPr>
          <p:cNvPr id="5" name="Footer Placeholder 4">
            <a:extLst>
              <a:ext uri="{FF2B5EF4-FFF2-40B4-BE49-F238E27FC236}">
                <a16:creationId xmlns:a16="http://schemas.microsoft.com/office/drawing/2014/main" id="{C1CE573A-E6CE-4B9E-9722-6AC4316A2B4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BBCF62EF-9268-492E-B2FF-45814269CBF0}"/>
              </a:ext>
            </a:extLst>
          </p:cNvPr>
          <p:cNvSpPr txBox="1">
            <a:spLocks noGrp="1"/>
          </p:cNvSpPr>
          <p:nvPr>
            <p:ph type="sldNum" sz="quarter" idx="8"/>
          </p:nvPr>
        </p:nvSpPr>
        <p:spPr/>
        <p:txBody>
          <a:bodyPr/>
          <a:lstStyle>
            <a:lvl1pPr>
              <a:defRPr/>
            </a:lvl1pPr>
          </a:lstStyle>
          <a:p>
            <a:pPr lvl="0"/>
            <a:fld id="{936689EC-A616-4577-8E44-8862F6564C1B}" type="slidenum">
              <a:t>‹#›</a:t>
            </a:fld>
            <a:endParaRPr lang="en-GB"/>
          </a:p>
        </p:txBody>
      </p:sp>
    </p:spTree>
    <p:extLst>
      <p:ext uri="{BB962C8B-B14F-4D97-AF65-F5344CB8AC3E}">
        <p14:creationId xmlns:p14="http://schemas.microsoft.com/office/powerpoint/2010/main" val="4255507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ain presentation title slide">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A0CA30A-8D4D-43F2-87B4-89C7496BE8C2}"/>
              </a:ext>
            </a:extLst>
          </p:cNvPr>
          <p:cNvPicPr>
            <a:picLocks noChangeAspect="1"/>
          </p:cNvPicPr>
          <p:nvPr/>
        </p:nvPicPr>
        <p:blipFill>
          <a:blip r:embed="rId2"/>
          <a:srcRect/>
          <a:stretch>
            <a:fillRect/>
          </a:stretch>
        </p:blipFill>
        <p:spPr>
          <a:xfrm>
            <a:off x="831857" y="-1591"/>
            <a:ext cx="2889247" cy="1085850"/>
          </a:xfrm>
          <a:prstGeom prst="rect">
            <a:avLst/>
          </a:prstGeom>
          <a:noFill/>
          <a:ln cap="flat">
            <a:noFill/>
          </a:ln>
        </p:spPr>
      </p:pic>
      <p:cxnSp>
        <p:nvCxnSpPr>
          <p:cNvPr id="3" name="Straight Connector 6">
            <a:extLst>
              <a:ext uri="{FF2B5EF4-FFF2-40B4-BE49-F238E27FC236}">
                <a16:creationId xmlns:a16="http://schemas.microsoft.com/office/drawing/2014/main" id="{CBEC425E-51E9-4FAE-94D1-5247A3F07B08}"/>
              </a:ext>
            </a:extLst>
          </p:cNvPr>
          <p:cNvCxnSpPr/>
          <p:nvPr/>
        </p:nvCxnSpPr>
        <p:spPr>
          <a:xfrm>
            <a:off x="2559048" y="1989140"/>
            <a:ext cx="0" cy="3657600"/>
          </a:xfrm>
          <a:prstGeom prst="straightConnector1">
            <a:avLst/>
          </a:prstGeom>
          <a:noFill/>
          <a:ln w="6345" cap="flat">
            <a:solidFill>
              <a:srgbClr val="FFFFFF"/>
            </a:solidFill>
            <a:prstDash val="solid"/>
            <a:miter/>
          </a:ln>
        </p:spPr>
      </p:cxnSp>
      <p:sp>
        <p:nvSpPr>
          <p:cNvPr id="4" name="Text Placeholder 14">
            <a:extLst>
              <a:ext uri="{FF2B5EF4-FFF2-40B4-BE49-F238E27FC236}">
                <a16:creationId xmlns:a16="http://schemas.microsoft.com/office/drawing/2014/main" id="{CFAA4BEF-F205-462C-87E4-6B303DCCB681}"/>
              </a:ext>
            </a:extLst>
          </p:cNvPr>
          <p:cNvSpPr txBox="1">
            <a:spLocks noGrp="1"/>
          </p:cNvSpPr>
          <p:nvPr>
            <p:ph type="body" idx="4294967295"/>
          </p:nvPr>
        </p:nvSpPr>
        <p:spPr>
          <a:xfrm>
            <a:off x="3100803" y="1886398"/>
            <a:ext cx="8083670" cy="3774844"/>
          </a:xfrm>
        </p:spPr>
        <p:txBody>
          <a:bodyPr lIns="0" tIns="0" rIns="0" bIns="0"/>
          <a:lstStyle>
            <a:lvl1pPr marL="0" indent="0">
              <a:lnSpc>
                <a:spcPts val="3600"/>
              </a:lnSpc>
              <a:spcBef>
                <a:spcPts val="0"/>
              </a:spcBef>
              <a:buNone/>
              <a:defRPr lang="en-GB" sz="3300">
                <a:solidFill>
                  <a:srgbClr val="FFFFFF"/>
                </a:solidFill>
                <a:latin typeface="Georgia"/>
                <a:ea typeface="Georgia"/>
                <a:cs typeface="Georgia"/>
              </a:defRPr>
            </a:lvl1pPr>
          </a:lstStyle>
          <a:p>
            <a:pPr lvl="0"/>
            <a:r>
              <a:rPr lang="en-GB"/>
              <a:t>Click to edit Master text styles</a:t>
            </a:r>
          </a:p>
        </p:txBody>
      </p:sp>
      <p:sp>
        <p:nvSpPr>
          <p:cNvPr id="5" name="Text Placeholder 14">
            <a:extLst>
              <a:ext uri="{FF2B5EF4-FFF2-40B4-BE49-F238E27FC236}">
                <a16:creationId xmlns:a16="http://schemas.microsoft.com/office/drawing/2014/main" id="{C383142B-C488-46E9-9629-38087F41BEF3}"/>
              </a:ext>
            </a:extLst>
          </p:cNvPr>
          <p:cNvSpPr txBox="1">
            <a:spLocks noGrp="1"/>
          </p:cNvSpPr>
          <p:nvPr>
            <p:ph type="body" idx="4294967295"/>
          </p:nvPr>
        </p:nvSpPr>
        <p:spPr>
          <a:xfrm>
            <a:off x="854406" y="1972799"/>
            <a:ext cx="1625519" cy="358773"/>
          </a:xfrm>
        </p:spPr>
        <p:txBody>
          <a:bodyPr lIns="0" tIns="0" rIns="0" bIns="0"/>
          <a:lstStyle>
            <a:lvl1pPr marL="0" indent="0">
              <a:lnSpc>
                <a:spcPts val="975"/>
              </a:lnSpc>
              <a:spcBef>
                <a:spcPts val="0"/>
              </a:spcBef>
              <a:buNone/>
              <a:defRPr lang="en-GB" sz="825">
                <a:solidFill>
                  <a:srgbClr val="FFFFFF"/>
                </a:solidFill>
                <a:latin typeface="Tahoma"/>
                <a:ea typeface="Tahoma"/>
                <a:cs typeface="Tahoma"/>
              </a:defRPr>
            </a:lvl1pPr>
          </a:lstStyle>
          <a:p>
            <a:pPr lvl="0"/>
            <a:r>
              <a:rPr lang="en-GB"/>
              <a:t>Click to edit Master text styles</a:t>
            </a:r>
          </a:p>
        </p:txBody>
      </p:sp>
      <p:sp>
        <p:nvSpPr>
          <p:cNvPr id="6" name="Text Placeholder 14">
            <a:extLst>
              <a:ext uri="{FF2B5EF4-FFF2-40B4-BE49-F238E27FC236}">
                <a16:creationId xmlns:a16="http://schemas.microsoft.com/office/drawing/2014/main" id="{3755FD4C-101C-4BCC-A531-913EFBE25CEC}"/>
              </a:ext>
            </a:extLst>
          </p:cNvPr>
          <p:cNvSpPr txBox="1">
            <a:spLocks noGrp="1"/>
          </p:cNvSpPr>
          <p:nvPr>
            <p:ph type="body" idx="4294967295"/>
          </p:nvPr>
        </p:nvSpPr>
        <p:spPr>
          <a:xfrm>
            <a:off x="854406" y="2332798"/>
            <a:ext cx="1625519" cy="536396"/>
          </a:xfrm>
        </p:spPr>
        <p:txBody>
          <a:bodyPr lIns="0" tIns="0" rIns="0" bIns="0"/>
          <a:lstStyle>
            <a:lvl1pPr marL="0" indent="0">
              <a:lnSpc>
                <a:spcPts val="975"/>
              </a:lnSpc>
              <a:spcBef>
                <a:spcPts val="0"/>
              </a:spcBef>
              <a:buNone/>
              <a:defRPr lang="en-GB" sz="825" b="1">
                <a:solidFill>
                  <a:srgbClr val="FFFFFF"/>
                </a:solidFill>
                <a:latin typeface="Tahoma"/>
                <a:ea typeface="Tahoma"/>
                <a:cs typeface="Tahoma"/>
              </a:defRPr>
            </a:lvl1pPr>
          </a:lstStyle>
          <a:p>
            <a:pPr lvl="0"/>
            <a:r>
              <a:rPr lang="en-GB"/>
              <a:t>Click to edit Master text styles</a:t>
            </a:r>
          </a:p>
        </p:txBody>
      </p:sp>
      <p:sp>
        <p:nvSpPr>
          <p:cNvPr id="7" name="Text Placeholder 14">
            <a:extLst>
              <a:ext uri="{FF2B5EF4-FFF2-40B4-BE49-F238E27FC236}">
                <a16:creationId xmlns:a16="http://schemas.microsoft.com/office/drawing/2014/main" id="{8BA69951-2881-426D-86E7-D10D9E6D9C82}"/>
              </a:ext>
            </a:extLst>
          </p:cNvPr>
          <p:cNvSpPr txBox="1">
            <a:spLocks noGrp="1"/>
          </p:cNvSpPr>
          <p:nvPr>
            <p:ph type="body" idx="4294967295"/>
          </p:nvPr>
        </p:nvSpPr>
        <p:spPr>
          <a:xfrm>
            <a:off x="854406" y="2876400"/>
            <a:ext cx="1625519" cy="695328"/>
          </a:xfrm>
        </p:spPr>
        <p:txBody>
          <a:bodyPr lIns="0" tIns="0" rIns="0" bIns="0"/>
          <a:lstStyle>
            <a:lvl1pPr marL="0" indent="0">
              <a:lnSpc>
                <a:spcPts val="975"/>
              </a:lnSpc>
              <a:spcBef>
                <a:spcPts val="0"/>
              </a:spcBef>
              <a:buNone/>
              <a:defRPr lang="en-GB" sz="825" b="1">
                <a:solidFill>
                  <a:srgbClr val="FFFFFF"/>
                </a:solidFill>
                <a:latin typeface="Tahoma"/>
                <a:ea typeface="Tahoma"/>
                <a:cs typeface="Tahoma"/>
              </a:defRPr>
            </a:lvl1pPr>
          </a:lstStyle>
          <a:p>
            <a:pPr lvl="0"/>
            <a:r>
              <a:rPr lang="en-GB"/>
              <a:t>Click to edit Master text styles</a:t>
            </a:r>
          </a:p>
        </p:txBody>
      </p:sp>
      <p:sp>
        <p:nvSpPr>
          <p:cNvPr id="8" name="Text Placeholder 14">
            <a:extLst>
              <a:ext uri="{FF2B5EF4-FFF2-40B4-BE49-F238E27FC236}">
                <a16:creationId xmlns:a16="http://schemas.microsoft.com/office/drawing/2014/main" id="{2C1095F0-0086-4D21-8F93-5751CEECD78B}"/>
              </a:ext>
            </a:extLst>
          </p:cNvPr>
          <p:cNvSpPr txBox="1">
            <a:spLocks noGrp="1"/>
          </p:cNvSpPr>
          <p:nvPr>
            <p:ph type="body" idx="4294967295"/>
          </p:nvPr>
        </p:nvSpPr>
        <p:spPr>
          <a:xfrm>
            <a:off x="855028" y="5503480"/>
            <a:ext cx="1625519" cy="229770"/>
          </a:xfrm>
        </p:spPr>
        <p:txBody>
          <a:bodyPr lIns="0" tIns="0" rIns="0" bIns="0"/>
          <a:lstStyle>
            <a:lvl1pPr marL="0" indent="0">
              <a:lnSpc>
                <a:spcPts val="975"/>
              </a:lnSpc>
              <a:spcBef>
                <a:spcPts val="0"/>
              </a:spcBef>
              <a:buNone/>
              <a:defRPr lang="en-GB" sz="825">
                <a:solidFill>
                  <a:srgbClr val="FFFFFF"/>
                </a:solidFill>
                <a:latin typeface="Tahoma"/>
                <a:ea typeface="Tahoma"/>
                <a:cs typeface="Tahoma"/>
              </a:defRPr>
            </a:lvl1pPr>
          </a:lstStyle>
          <a:p>
            <a:pPr lvl="0"/>
            <a:r>
              <a:rPr lang="en-GB"/>
              <a:t>Click to edit Master text styles</a:t>
            </a:r>
          </a:p>
        </p:txBody>
      </p:sp>
    </p:spTree>
    <p:extLst>
      <p:ext uri="{BB962C8B-B14F-4D97-AF65-F5344CB8AC3E}">
        <p14:creationId xmlns:p14="http://schemas.microsoft.com/office/powerpoint/2010/main" val="90911690"/>
      </p:ext>
    </p:extLst>
  </p:cSld>
  <p:clrMapOvr>
    <a:masterClrMapping/>
  </p:clrMapOvr>
  <p:transition spd="slow">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ain headings, text and bullet points">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C670320-F6F2-4368-B556-76F2DFAC4706}"/>
              </a:ext>
            </a:extLst>
          </p:cNvPr>
          <p:cNvPicPr>
            <a:picLocks noChangeAspect="1"/>
          </p:cNvPicPr>
          <p:nvPr/>
        </p:nvPicPr>
        <p:blipFill>
          <a:blip r:embed="rId2"/>
          <a:srcRect/>
          <a:stretch>
            <a:fillRect/>
          </a:stretch>
        </p:blipFill>
        <p:spPr>
          <a:xfrm>
            <a:off x="9886950" y="0"/>
            <a:ext cx="1441451" cy="539752"/>
          </a:xfrm>
          <a:prstGeom prst="rect">
            <a:avLst/>
          </a:prstGeom>
          <a:noFill/>
          <a:ln cap="flat">
            <a:noFill/>
          </a:ln>
        </p:spPr>
      </p:pic>
      <p:sp>
        <p:nvSpPr>
          <p:cNvPr id="3" name="Text Placeholder 5">
            <a:extLst>
              <a:ext uri="{FF2B5EF4-FFF2-40B4-BE49-F238E27FC236}">
                <a16:creationId xmlns:a16="http://schemas.microsoft.com/office/drawing/2014/main" id="{3B23AA91-A11D-45CE-B6F2-A511984DE35B}"/>
              </a:ext>
            </a:extLst>
          </p:cNvPr>
          <p:cNvSpPr txBox="1">
            <a:spLocks noGrp="1"/>
          </p:cNvSpPr>
          <p:nvPr>
            <p:ph type="body" idx="4294967295"/>
          </p:nvPr>
        </p:nvSpPr>
        <p:spPr>
          <a:xfrm>
            <a:off x="1199455" y="689704"/>
            <a:ext cx="8687494" cy="651071"/>
          </a:xfrm>
        </p:spPr>
        <p:txBody>
          <a:bodyPr lIns="0" tIns="0" rIns="0" bIns="0"/>
          <a:lstStyle>
            <a:lvl1pPr marL="0" indent="0">
              <a:lnSpc>
                <a:spcPts val="3150"/>
              </a:lnSpc>
              <a:buNone/>
              <a:defRPr lang="en-GB" sz="3000">
                <a:solidFill>
                  <a:srgbClr val="598752"/>
                </a:solidFill>
                <a:latin typeface="Georgia"/>
                <a:ea typeface="Georgia"/>
                <a:cs typeface="Georgia"/>
              </a:defRPr>
            </a:lvl1pPr>
          </a:lstStyle>
          <a:p>
            <a:pPr lvl="0"/>
            <a:r>
              <a:rPr lang="en-GB"/>
              <a:t>Click to edit Master text styles</a:t>
            </a:r>
          </a:p>
        </p:txBody>
      </p:sp>
      <p:sp>
        <p:nvSpPr>
          <p:cNvPr id="4" name="Text Placeholder 5">
            <a:extLst>
              <a:ext uri="{FF2B5EF4-FFF2-40B4-BE49-F238E27FC236}">
                <a16:creationId xmlns:a16="http://schemas.microsoft.com/office/drawing/2014/main" id="{FBD992A5-A5AC-4EA4-8A69-823DA22892A2}"/>
              </a:ext>
            </a:extLst>
          </p:cNvPr>
          <p:cNvSpPr txBox="1">
            <a:spLocks noGrp="1"/>
          </p:cNvSpPr>
          <p:nvPr>
            <p:ph type="body" idx="4294967295"/>
          </p:nvPr>
        </p:nvSpPr>
        <p:spPr>
          <a:xfrm>
            <a:off x="1200150" y="1773241"/>
            <a:ext cx="8735482" cy="4608511"/>
          </a:xfrm>
        </p:spPr>
        <p:txBody>
          <a:bodyPr/>
          <a:lstStyle>
            <a:lvl1pPr marL="200025" indent="-200025">
              <a:buClr>
                <a:srgbClr val="598752"/>
              </a:buClr>
              <a:defRPr sz="1200">
                <a:latin typeface="Tahoma" pitchFamily="34"/>
                <a:ea typeface="Tahoma" pitchFamily="34"/>
                <a:cs typeface="Tahoma" pitchFamily="34"/>
              </a:defRPr>
            </a:lvl1pPr>
            <a:lvl2pPr marL="406002" indent="-205977">
              <a:buClr>
                <a:srgbClr val="598752"/>
              </a:buClr>
              <a:buFont typeface="Courier New" pitchFamily="49"/>
              <a:buChar char="o"/>
              <a:defRPr sz="1200">
                <a:latin typeface="Tahoma" pitchFamily="34"/>
                <a:ea typeface="Tahoma" pitchFamily="34"/>
                <a:cs typeface="Tahoma" pitchFamily="34"/>
              </a:defRPr>
            </a:lvl2pPr>
            <a:lvl3pPr marL="606027" indent="-200025">
              <a:buClr>
                <a:srgbClr val="598752"/>
              </a:buClr>
              <a:buChar char="̶"/>
              <a:defRPr sz="1200">
                <a:latin typeface="Tahoma" pitchFamily="34"/>
                <a:ea typeface="Tahoma" pitchFamily="34"/>
                <a:cs typeface="Tahoma" pitchFamily="34"/>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47696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CA983A0-9376-4A9B-A09E-B4205A91E8DF}"/>
              </a:ext>
            </a:extLst>
          </p:cNvPr>
          <p:cNvSpPr>
            <a:spLocks noGrp="1"/>
          </p:cNvSpPr>
          <p:nvPr>
            <p:ph type="ctrTitle"/>
          </p:nvPr>
        </p:nvSpPr>
        <p:spPr>
          <a:xfrm>
            <a:off x="3315768" y="1122363"/>
            <a:ext cx="8260282" cy="2387600"/>
          </a:xfrm>
        </p:spPr>
        <p:txBody>
          <a:bodyPr anchor="b"/>
          <a:lstStyle>
            <a:lvl1pPr algn="l">
              <a:defRPr sz="6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16" name="Subtitle 2">
            <a:extLst>
              <a:ext uri="{FF2B5EF4-FFF2-40B4-BE49-F238E27FC236}">
                <a16:creationId xmlns:a16="http://schemas.microsoft.com/office/drawing/2014/main" id="{363C8792-E4E0-41BA-8836-FB57D91AA916}"/>
              </a:ext>
            </a:extLst>
          </p:cNvPr>
          <p:cNvSpPr>
            <a:spLocks noGrp="1"/>
          </p:cNvSpPr>
          <p:nvPr>
            <p:ph type="subTitle" idx="1"/>
          </p:nvPr>
        </p:nvSpPr>
        <p:spPr>
          <a:xfrm>
            <a:off x="3315767" y="3602038"/>
            <a:ext cx="8260271"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Content Placeholder 9">
            <a:extLst>
              <a:ext uri="{FF2B5EF4-FFF2-40B4-BE49-F238E27FC236}">
                <a16:creationId xmlns:a16="http://schemas.microsoft.com/office/drawing/2014/main" id="{6C257274-2087-4374-98D5-B57938667ABC}"/>
              </a:ext>
            </a:extLst>
          </p:cNvPr>
          <p:cNvSpPr>
            <a:spLocks noGrp="1"/>
          </p:cNvSpPr>
          <p:nvPr>
            <p:ph sz="quarter" idx="14" hasCustomPrompt="1"/>
          </p:nvPr>
        </p:nvSpPr>
        <p:spPr>
          <a:xfrm>
            <a:off x="245533" y="1521151"/>
            <a:ext cx="2548938" cy="1988812"/>
          </a:xfrm>
        </p:spPr>
        <p:txBody>
          <a:bodyPr/>
          <a:lstStyle>
            <a:lvl1pPr marL="0" indent="0">
              <a:buNone/>
              <a:defRPr/>
            </a:lvl1pPr>
          </a:lstStyle>
          <a:p>
            <a:pPr lvl="0"/>
            <a:r>
              <a:rPr lang="en-GB"/>
              <a:t>Presenter(s)</a:t>
            </a:r>
          </a:p>
        </p:txBody>
      </p:sp>
      <p:cxnSp>
        <p:nvCxnSpPr>
          <p:cNvPr id="18" name="Straight Connector 17">
            <a:extLst>
              <a:ext uri="{FF2B5EF4-FFF2-40B4-BE49-F238E27FC236}">
                <a16:creationId xmlns:a16="http://schemas.microsoft.com/office/drawing/2014/main" id="{04263E33-791E-42B1-8D58-B8A00DD9797C}"/>
              </a:ext>
            </a:extLst>
          </p:cNvPr>
          <p:cNvCxnSpPr>
            <a:cxnSpLocks/>
          </p:cNvCxnSpPr>
          <p:nvPr userDrawn="1"/>
        </p:nvCxnSpPr>
        <p:spPr>
          <a:xfrm>
            <a:off x="3042303" y="1122363"/>
            <a:ext cx="0" cy="4456158"/>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8CBDB51-4B90-4BC6-9C50-13BC4C91BD0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32" y="0"/>
            <a:ext cx="2171295" cy="1083733"/>
          </a:xfrm>
          <a:prstGeom prst="rect">
            <a:avLst/>
          </a:prstGeom>
        </p:spPr>
      </p:pic>
      <p:sp>
        <p:nvSpPr>
          <p:cNvPr id="20" name="Content Placeholder 9">
            <a:extLst>
              <a:ext uri="{FF2B5EF4-FFF2-40B4-BE49-F238E27FC236}">
                <a16:creationId xmlns:a16="http://schemas.microsoft.com/office/drawing/2014/main" id="{1F62880B-49E9-46E4-A637-568D03C1DD84}"/>
              </a:ext>
            </a:extLst>
          </p:cNvPr>
          <p:cNvSpPr>
            <a:spLocks noGrp="1"/>
          </p:cNvSpPr>
          <p:nvPr>
            <p:ph sz="quarter" idx="15" hasCustomPrompt="1"/>
          </p:nvPr>
        </p:nvSpPr>
        <p:spPr>
          <a:xfrm>
            <a:off x="245532" y="3589709"/>
            <a:ext cx="2548938" cy="1988812"/>
          </a:xfrm>
        </p:spPr>
        <p:txBody>
          <a:bodyPr/>
          <a:lstStyle>
            <a:lvl1pPr marL="0" indent="0">
              <a:buNone/>
              <a:defRPr/>
            </a:lvl1pPr>
          </a:lstStyle>
          <a:p>
            <a:pPr lvl="0"/>
            <a:r>
              <a:rPr lang="en-GB"/>
              <a:t>Date</a:t>
            </a:r>
          </a:p>
        </p:txBody>
      </p:sp>
    </p:spTree>
    <p:extLst>
      <p:ext uri="{BB962C8B-B14F-4D97-AF65-F5344CB8AC3E}">
        <p14:creationId xmlns:p14="http://schemas.microsoft.com/office/powerpoint/2010/main" val="1912755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0B799B-9597-4660-AA3F-D62B992ECC51}" type="datetimeFigureOut">
              <a:rPr lang="en-GB" smtClean="0"/>
              <a:t>28/03/2022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1566305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0B799B-9597-4660-AA3F-D62B992ECC51}" type="datetimeFigureOut">
              <a:rPr lang="en-GB" smtClean="0"/>
              <a:t>28/03/2022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991802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0B799B-9597-4660-AA3F-D62B992ECC51}" type="datetimeFigureOut">
              <a:rPr lang="en-GB" smtClean="0"/>
              <a:t>28/03/2022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176740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0B799B-9597-4660-AA3F-D62B992ECC51}" type="datetimeFigureOut">
              <a:rPr lang="en-GB" smtClean="0"/>
              <a:t>28/03/2022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216583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B0B799B-9597-4660-AA3F-D62B992ECC51}" type="datetimeFigureOut">
              <a:rPr lang="en-GB" smtClean="0"/>
              <a:t>28/03/2022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420102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EF8A-4899-4EAE-8FBB-239918799C54}"/>
              </a:ext>
            </a:extLst>
          </p:cNvPr>
          <p:cNvSpPr txBox="1">
            <a:spLocks noGrp="1"/>
          </p:cNvSpPr>
          <p:nvPr>
            <p:ph type="title"/>
          </p:nvPr>
        </p:nvSpPr>
        <p:spPr/>
        <p:txBody>
          <a:bodyPr/>
          <a:lstStyle>
            <a:lvl1pPr>
              <a:defRPr lang="en-US" sz="4000" kern="1200">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B1DE74AF-808B-4F29-A852-E5723305D483}"/>
              </a:ext>
            </a:extLst>
          </p:cNvPr>
          <p:cNvSpPr txBox="1">
            <a:spLocks noGrp="1"/>
          </p:cNvSpPr>
          <p:nvPr>
            <p:ph idx="1"/>
          </p:nvPr>
        </p:nvSpPr>
        <p:spPr/>
        <p:txBody>
          <a:bodyPr>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1A56B3-619B-4108-BC22-87BB9AF051D1}"/>
              </a:ext>
            </a:extLst>
          </p:cNvPr>
          <p:cNvSpPr txBox="1">
            <a:spLocks noGrp="1"/>
          </p:cNvSpPr>
          <p:nvPr>
            <p:ph type="dt" sz="half" idx="7"/>
          </p:nvPr>
        </p:nvSpPr>
        <p:spPr/>
        <p:txBody>
          <a:bodyPr/>
          <a:lstStyle>
            <a:lvl1pPr>
              <a:defRPr/>
            </a:lvl1pPr>
          </a:lstStyle>
          <a:p>
            <a:pPr lvl="0"/>
            <a:fld id="{E36BB34F-C0B1-47EC-A613-839BDC6E1316}" type="datetime1">
              <a:rPr lang="en-GB"/>
              <a:pPr lvl="0"/>
              <a:t>28/03/2022</a:t>
            </a:fld>
            <a:endParaRPr lang="en-GB"/>
          </a:p>
        </p:txBody>
      </p:sp>
      <p:sp>
        <p:nvSpPr>
          <p:cNvPr id="5" name="Footer Placeholder 4">
            <a:extLst>
              <a:ext uri="{FF2B5EF4-FFF2-40B4-BE49-F238E27FC236}">
                <a16:creationId xmlns:a16="http://schemas.microsoft.com/office/drawing/2014/main" id="{AFFAE0C9-E72C-4D9A-BFCC-6A823F81805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243AF00-8DF6-4DCB-854F-9F812501DDBA}"/>
              </a:ext>
            </a:extLst>
          </p:cNvPr>
          <p:cNvSpPr txBox="1">
            <a:spLocks noGrp="1"/>
          </p:cNvSpPr>
          <p:nvPr>
            <p:ph type="sldNum" sz="quarter" idx="8"/>
          </p:nvPr>
        </p:nvSpPr>
        <p:spPr/>
        <p:txBody>
          <a:bodyPr/>
          <a:lstStyle>
            <a:lvl1pPr>
              <a:defRPr/>
            </a:lvl1pPr>
          </a:lstStyle>
          <a:p>
            <a:pPr lvl="0"/>
            <a:fld id="{41C528C1-CD61-40C7-B980-5E90A22E4773}" type="slidenum">
              <a:t>‹#›</a:t>
            </a:fld>
            <a:endParaRPr lang="en-GB"/>
          </a:p>
        </p:txBody>
      </p:sp>
    </p:spTree>
    <p:extLst>
      <p:ext uri="{BB962C8B-B14F-4D97-AF65-F5344CB8AC3E}">
        <p14:creationId xmlns:p14="http://schemas.microsoft.com/office/powerpoint/2010/main" val="151089450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B799B-9597-4660-AA3F-D62B992ECC51}" type="datetimeFigureOut">
              <a:rPr lang="en-GB" smtClean="0"/>
              <a:t>28/03/2022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41185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0B799B-9597-4660-AA3F-D62B992ECC51}" type="datetimeFigureOut">
              <a:rPr lang="en-GB" smtClean="0"/>
              <a:t>28/03/2022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3075269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F53F024-FC8D-49BD-8BC8-CCFD0EDC2B64}" type="slidenum">
              <a:rPr lang="en-GB" smtClean="0"/>
              <a:t>‹#›</a:t>
            </a:fld>
            <a:endParaRPr lang="en-GB"/>
          </a:p>
        </p:txBody>
      </p:sp>
    </p:spTree>
    <p:extLst>
      <p:ext uri="{BB962C8B-B14F-4D97-AF65-F5344CB8AC3E}">
        <p14:creationId xmlns:p14="http://schemas.microsoft.com/office/powerpoint/2010/main" val="176740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982F-35CC-4568-98B3-6BC711FBB400}"/>
              </a:ext>
            </a:extLst>
          </p:cNvPr>
          <p:cNvSpPr txBox="1">
            <a:spLocks noGrp="1"/>
          </p:cNvSpPr>
          <p:nvPr>
            <p:ph type="title"/>
          </p:nvPr>
        </p:nvSpPr>
        <p:spPr>
          <a:xfrm>
            <a:off x="831847" y="1709735"/>
            <a:ext cx="10515600" cy="2852735"/>
          </a:xfrm>
        </p:spPr>
        <p:txBody>
          <a:bodyPr anchor="b"/>
          <a:lstStyle>
            <a:lvl1pPr>
              <a:defRPr sz="6000">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42CD05C9-171D-4E94-982D-C9C708218D22}"/>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78D35AB9-3377-41C5-B256-0813A3853CAE}"/>
              </a:ext>
            </a:extLst>
          </p:cNvPr>
          <p:cNvSpPr txBox="1">
            <a:spLocks noGrp="1"/>
          </p:cNvSpPr>
          <p:nvPr>
            <p:ph type="dt" sz="half" idx="7"/>
          </p:nvPr>
        </p:nvSpPr>
        <p:spPr/>
        <p:txBody>
          <a:bodyPr/>
          <a:lstStyle>
            <a:lvl1pPr>
              <a:defRPr/>
            </a:lvl1pPr>
          </a:lstStyle>
          <a:p>
            <a:pPr lvl="0"/>
            <a:fld id="{257976D6-A26E-4A22-9E69-328356EA93AF}" type="datetime1">
              <a:rPr lang="en-GB"/>
              <a:pPr lvl="0"/>
              <a:t>28/03/2022</a:t>
            </a:fld>
            <a:endParaRPr lang="en-GB"/>
          </a:p>
        </p:txBody>
      </p:sp>
      <p:sp>
        <p:nvSpPr>
          <p:cNvPr id="5" name="Footer Placeholder 4">
            <a:extLst>
              <a:ext uri="{FF2B5EF4-FFF2-40B4-BE49-F238E27FC236}">
                <a16:creationId xmlns:a16="http://schemas.microsoft.com/office/drawing/2014/main" id="{D4779E2B-CE9C-42B9-9FFE-D4E58507531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00271347-3008-4FA9-ADE8-7F3CC1C03306}"/>
              </a:ext>
            </a:extLst>
          </p:cNvPr>
          <p:cNvSpPr txBox="1">
            <a:spLocks noGrp="1"/>
          </p:cNvSpPr>
          <p:nvPr>
            <p:ph type="sldNum" sz="quarter" idx="8"/>
          </p:nvPr>
        </p:nvSpPr>
        <p:spPr/>
        <p:txBody>
          <a:bodyPr/>
          <a:lstStyle>
            <a:lvl1pPr>
              <a:defRPr/>
            </a:lvl1pPr>
          </a:lstStyle>
          <a:p>
            <a:pPr lvl="0"/>
            <a:fld id="{389D9C88-479E-4B65-B0D3-0C242AD27EB7}" type="slidenum">
              <a:t>‹#›</a:t>
            </a:fld>
            <a:endParaRPr lang="en-GB"/>
          </a:p>
        </p:txBody>
      </p:sp>
    </p:spTree>
    <p:extLst>
      <p:ext uri="{BB962C8B-B14F-4D97-AF65-F5344CB8AC3E}">
        <p14:creationId xmlns:p14="http://schemas.microsoft.com/office/powerpoint/2010/main" val="15252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DE85-EE61-422B-AC2E-35E4AB2FB126}"/>
              </a:ext>
            </a:extLst>
          </p:cNvPr>
          <p:cNvSpPr txBox="1">
            <a:spLocks noGrp="1"/>
          </p:cNvSpPr>
          <p:nvPr>
            <p:ph type="title"/>
          </p:nvPr>
        </p:nvSpPr>
        <p:spPr/>
        <p:txBody>
          <a:bodyPr/>
          <a:lstStyle>
            <a:lvl1pPr>
              <a:defRPr>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AE46AE4B-E49A-488C-970A-B6761CC0D674}"/>
              </a:ext>
            </a:extLst>
          </p:cNvPr>
          <p:cNvSpPr txBox="1">
            <a:spLocks noGrp="1"/>
          </p:cNvSpPr>
          <p:nvPr>
            <p:ph idx="1"/>
          </p:nvPr>
        </p:nvSpPr>
        <p:spPr>
          <a:xfrm>
            <a:off x="838203" y="1825627"/>
            <a:ext cx="5181603" cy="4351336"/>
          </a:xfrm>
        </p:spPr>
        <p:txBody>
          <a:bodyPr>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00614-D4A5-4483-B67F-4548881BF5ED}"/>
              </a:ext>
            </a:extLst>
          </p:cNvPr>
          <p:cNvSpPr txBox="1">
            <a:spLocks noGrp="1"/>
          </p:cNvSpPr>
          <p:nvPr>
            <p:ph idx="2"/>
          </p:nvPr>
        </p:nvSpPr>
        <p:spPr>
          <a:xfrm>
            <a:off x="6172200" y="1825627"/>
            <a:ext cx="5181603" cy="4351336"/>
          </a:xfrm>
        </p:spPr>
        <p:txBody>
          <a:bodyPr>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B45D5D3-6EDE-4908-8090-CD939FDAA3C9}"/>
              </a:ext>
            </a:extLst>
          </p:cNvPr>
          <p:cNvSpPr txBox="1">
            <a:spLocks noGrp="1"/>
          </p:cNvSpPr>
          <p:nvPr>
            <p:ph type="dt" sz="half" idx="7"/>
          </p:nvPr>
        </p:nvSpPr>
        <p:spPr/>
        <p:txBody>
          <a:bodyPr/>
          <a:lstStyle>
            <a:lvl1pPr>
              <a:defRPr/>
            </a:lvl1pPr>
          </a:lstStyle>
          <a:p>
            <a:pPr lvl="0"/>
            <a:fld id="{C898B806-9EBB-47B6-BE68-1D887E7D31F7}" type="datetime1">
              <a:rPr lang="en-GB"/>
              <a:pPr lvl="0"/>
              <a:t>28/03/2022</a:t>
            </a:fld>
            <a:endParaRPr lang="en-GB"/>
          </a:p>
        </p:txBody>
      </p:sp>
      <p:sp>
        <p:nvSpPr>
          <p:cNvPr id="6" name="Footer Placeholder 5">
            <a:extLst>
              <a:ext uri="{FF2B5EF4-FFF2-40B4-BE49-F238E27FC236}">
                <a16:creationId xmlns:a16="http://schemas.microsoft.com/office/drawing/2014/main" id="{B39EFD72-387E-4DB6-ACD1-785C3217708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5D70A54-51C3-4155-9B00-726259B204A2}"/>
              </a:ext>
            </a:extLst>
          </p:cNvPr>
          <p:cNvSpPr txBox="1">
            <a:spLocks noGrp="1"/>
          </p:cNvSpPr>
          <p:nvPr>
            <p:ph type="sldNum" sz="quarter" idx="8"/>
          </p:nvPr>
        </p:nvSpPr>
        <p:spPr/>
        <p:txBody>
          <a:bodyPr/>
          <a:lstStyle>
            <a:lvl1pPr>
              <a:defRPr/>
            </a:lvl1pPr>
          </a:lstStyle>
          <a:p>
            <a:pPr lvl="0"/>
            <a:fld id="{A986890C-6162-4642-B509-D5193489EA2A}" type="slidenum">
              <a:t>‹#›</a:t>
            </a:fld>
            <a:endParaRPr lang="en-GB"/>
          </a:p>
        </p:txBody>
      </p:sp>
    </p:spTree>
    <p:extLst>
      <p:ext uri="{BB962C8B-B14F-4D97-AF65-F5344CB8AC3E}">
        <p14:creationId xmlns:p14="http://schemas.microsoft.com/office/powerpoint/2010/main" val="39739455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9223-8C81-4974-BA71-581A808B5714}"/>
              </a:ext>
            </a:extLst>
          </p:cNvPr>
          <p:cNvSpPr txBox="1">
            <a:spLocks noGrp="1"/>
          </p:cNvSpPr>
          <p:nvPr>
            <p:ph type="title"/>
          </p:nvPr>
        </p:nvSpPr>
        <p:spPr>
          <a:xfrm>
            <a:off x="839784" y="365129"/>
            <a:ext cx="10515600" cy="1325559"/>
          </a:xfrm>
        </p:spPr>
        <p:txBody>
          <a:bodyPr/>
          <a:lstStyle>
            <a:lvl1pPr>
              <a:defRPr>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689E0B4-962E-4738-96A8-14A6556FE15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168ED220-8D54-4F3D-9A09-145F21769A5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5DAC007-9B68-4D67-9A5A-E53616553644}"/>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8A43CA74-2BDE-4E0A-8F70-44F693194C3A}"/>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1316DF-6850-4187-9C6C-DB05C85A50BE}"/>
              </a:ext>
            </a:extLst>
          </p:cNvPr>
          <p:cNvSpPr txBox="1">
            <a:spLocks noGrp="1"/>
          </p:cNvSpPr>
          <p:nvPr>
            <p:ph type="dt" sz="half" idx="7"/>
          </p:nvPr>
        </p:nvSpPr>
        <p:spPr/>
        <p:txBody>
          <a:bodyPr/>
          <a:lstStyle>
            <a:lvl1pPr>
              <a:defRPr/>
            </a:lvl1pPr>
          </a:lstStyle>
          <a:p>
            <a:pPr lvl="0"/>
            <a:fld id="{87F323B5-B090-4A77-8D57-8ABA0A76FAC5}" type="datetime1">
              <a:rPr lang="en-GB"/>
              <a:pPr lvl="0"/>
              <a:t>28/03/2022</a:t>
            </a:fld>
            <a:endParaRPr lang="en-GB"/>
          </a:p>
        </p:txBody>
      </p:sp>
      <p:sp>
        <p:nvSpPr>
          <p:cNvPr id="8" name="Footer Placeholder 7">
            <a:extLst>
              <a:ext uri="{FF2B5EF4-FFF2-40B4-BE49-F238E27FC236}">
                <a16:creationId xmlns:a16="http://schemas.microsoft.com/office/drawing/2014/main" id="{73E10FCD-868E-41FD-BDED-BB5A4261F05D}"/>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BD2025A4-F92A-4A64-9B33-07F3FFBE8DDD}"/>
              </a:ext>
            </a:extLst>
          </p:cNvPr>
          <p:cNvSpPr txBox="1">
            <a:spLocks noGrp="1"/>
          </p:cNvSpPr>
          <p:nvPr>
            <p:ph type="sldNum" sz="quarter" idx="8"/>
          </p:nvPr>
        </p:nvSpPr>
        <p:spPr/>
        <p:txBody>
          <a:bodyPr/>
          <a:lstStyle>
            <a:lvl1pPr>
              <a:defRPr/>
            </a:lvl1pPr>
          </a:lstStyle>
          <a:p>
            <a:pPr lvl="0"/>
            <a:fld id="{2071F588-B7F8-4DD2-B2A8-5DC8D90C7F15}" type="slidenum">
              <a:t>‹#›</a:t>
            </a:fld>
            <a:endParaRPr lang="en-GB"/>
          </a:p>
        </p:txBody>
      </p:sp>
    </p:spTree>
    <p:extLst>
      <p:ext uri="{BB962C8B-B14F-4D97-AF65-F5344CB8AC3E}">
        <p14:creationId xmlns:p14="http://schemas.microsoft.com/office/powerpoint/2010/main" val="45885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4609-31F1-4F95-863E-F892759D8D20}"/>
              </a:ext>
            </a:extLst>
          </p:cNvPr>
          <p:cNvSpPr txBox="1">
            <a:spLocks noGrp="1"/>
          </p:cNvSpPr>
          <p:nvPr>
            <p:ph type="title"/>
          </p:nvPr>
        </p:nvSpPr>
        <p:spPr/>
        <p:txBody>
          <a:bodyPr/>
          <a:lstStyle>
            <a:lvl1pPr>
              <a:defRPr>
                <a:solidFill>
                  <a:srgbClr val="16818D"/>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A0797683-9ABD-4891-B70D-A73545A7FD1C}"/>
              </a:ext>
            </a:extLst>
          </p:cNvPr>
          <p:cNvSpPr txBox="1">
            <a:spLocks noGrp="1"/>
          </p:cNvSpPr>
          <p:nvPr>
            <p:ph type="dt" sz="half" idx="7"/>
          </p:nvPr>
        </p:nvSpPr>
        <p:spPr/>
        <p:txBody>
          <a:bodyPr/>
          <a:lstStyle>
            <a:lvl1pPr>
              <a:defRPr/>
            </a:lvl1pPr>
          </a:lstStyle>
          <a:p>
            <a:pPr lvl="0"/>
            <a:fld id="{2343E2FE-AB09-4919-A09F-97084973E537}" type="datetime1">
              <a:rPr lang="en-GB"/>
              <a:pPr lvl="0"/>
              <a:t>28/03/2022</a:t>
            </a:fld>
            <a:endParaRPr lang="en-GB"/>
          </a:p>
        </p:txBody>
      </p:sp>
      <p:sp>
        <p:nvSpPr>
          <p:cNvPr id="4" name="Footer Placeholder 3">
            <a:extLst>
              <a:ext uri="{FF2B5EF4-FFF2-40B4-BE49-F238E27FC236}">
                <a16:creationId xmlns:a16="http://schemas.microsoft.com/office/drawing/2014/main" id="{86F70B2B-322C-4951-8398-8BE89D678136}"/>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1D05E311-315A-4F1D-A334-B23C296265A6}"/>
              </a:ext>
            </a:extLst>
          </p:cNvPr>
          <p:cNvSpPr txBox="1">
            <a:spLocks noGrp="1"/>
          </p:cNvSpPr>
          <p:nvPr>
            <p:ph type="sldNum" sz="quarter" idx="8"/>
          </p:nvPr>
        </p:nvSpPr>
        <p:spPr/>
        <p:txBody>
          <a:bodyPr/>
          <a:lstStyle>
            <a:lvl1pPr>
              <a:defRPr/>
            </a:lvl1pPr>
          </a:lstStyle>
          <a:p>
            <a:pPr lvl="0"/>
            <a:fld id="{FF935065-F49D-4045-AD62-B968DE2D9EA7}" type="slidenum">
              <a:t>‹#›</a:t>
            </a:fld>
            <a:endParaRPr lang="en-GB"/>
          </a:p>
        </p:txBody>
      </p:sp>
    </p:spTree>
    <p:extLst>
      <p:ext uri="{BB962C8B-B14F-4D97-AF65-F5344CB8AC3E}">
        <p14:creationId xmlns:p14="http://schemas.microsoft.com/office/powerpoint/2010/main" val="306645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EAF6F-1345-4848-B50B-2548D6DE5AE2}"/>
              </a:ext>
            </a:extLst>
          </p:cNvPr>
          <p:cNvSpPr txBox="1">
            <a:spLocks noGrp="1"/>
          </p:cNvSpPr>
          <p:nvPr>
            <p:ph type="dt" sz="half" idx="7"/>
          </p:nvPr>
        </p:nvSpPr>
        <p:spPr/>
        <p:txBody>
          <a:bodyPr/>
          <a:lstStyle>
            <a:lvl1pPr>
              <a:defRPr/>
            </a:lvl1pPr>
          </a:lstStyle>
          <a:p>
            <a:pPr lvl="0"/>
            <a:fld id="{1C00EBE8-D834-40FB-9144-71D0B13922E0}" type="datetime1">
              <a:rPr lang="en-GB"/>
              <a:pPr lvl="0"/>
              <a:t>28/03/2022</a:t>
            </a:fld>
            <a:endParaRPr lang="en-GB"/>
          </a:p>
        </p:txBody>
      </p:sp>
      <p:sp>
        <p:nvSpPr>
          <p:cNvPr id="3" name="Footer Placeholder 2">
            <a:extLst>
              <a:ext uri="{FF2B5EF4-FFF2-40B4-BE49-F238E27FC236}">
                <a16:creationId xmlns:a16="http://schemas.microsoft.com/office/drawing/2014/main" id="{66740907-C355-4240-808A-1621A965D2D2}"/>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B49C56F2-6F85-46C1-8508-847607E226B7}"/>
              </a:ext>
            </a:extLst>
          </p:cNvPr>
          <p:cNvSpPr txBox="1">
            <a:spLocks noGrp="1"/>
          </p:cNvSpPr>
          <p:nvPr>
            <p:ph type="sldNum" sz="quarter" idx="8"/>
          </p:nvPr>
        </p:nvSpPr>
        <p:spPr/>
        <p:txBody>
          <a:bodyPr/>
          <a:lstStyle>
            <a:lvl1pPr>
              <a:defRPr/>
            </a:lvl1pPr>
          </a:lstStyle>
          <a:p>
            <a:pPr lvl="0"/>
            <a:fld id="{BC644E42-376B-4F7D-A98D-A2B19DA0DC60}" type="slidenum">
              <a:t>‹#›</a:t>
            </a:fld>
            <a:endParaRPr lang="en-GB"/>
          </a:p>
        </p:txBody>
      </p:sp>
    </p:spTree>
    <p:extLst>
      <p:ext uri="{BB962C8B-B14F-4D97-AF65-F5344CB8AC3E}">
        <p14:creationId xmlns:p14="http://schemas.microsoft.com/office/powerpoint/2010/main" val="218443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5C02-1FA6-427E-BBD4-7D91DFA9856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58428AB6-493B-40AB-A559-BB283DE93A52}"/>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4B7985-662B-4D06-9A5D-EA5D3AD8B24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D96BA19D-9B82-4987-AC4D-B2CF801E16FD}"/>
              </a:ext>
            </a:extLst>
          </p:cNvPr>
          <p:cNvSpPr txBox="1">
            <a:spLocks noGrp="1"/>
          </p:cNvSpPr>
          <p:nvPr>
            <p:ph type="dt" sz="half" idx="7"/>
          </p:nvPr>
        </p:nvSpPr>
        <p:spPr/>
        <p:txBody>
          <a:bodyPr/>
          <a:lstStyle>
            <a:lvl1pPr>
              <a:defRPr/>
            </a:lvl1pPr>
          </a:lstStyle>
          <a:p>
            <a:pPr lvl="0"/>
            <a:fld id="{1AE68FA9-D113-43D7-9939-4540B5BD0A36}" type="datetime1">
              <a:rPr lang="en-GB"/>
              <a:pPr lvl="0"/>
              <a:t>28/03/2022</a:t>
            </a:fld>
            <a:endParaRPr lang="en-GB"/>
          </a:p>
        </p:txBody>
      </p:sp>
      <p:sp>
        <p:nvSpPr>
          <p:cNvPr id="6" name="Footer Placeholder 5">
            <a:extLst>
              <a:ext uri="{FF2B5EF4-FFF2-40B4-BE49-F238E27FC236}">
                <a16:creationId xmlns:a16="http://schemas.microsoft.com/office/drawing/2014/main" id="{DE5651F9-22C7-429B-A1DE-D2E570397845}"/>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8E98B18-D48F-4303-847B-8C507EE8E07B}"/>
              </a:ext>
            </a:extLst>
          </p:cNvPr>
          <p:cNvSpPr txBox="1">
            <a:spLocks noGrp="1"/>
          </p:cNvSpPr>
          <p:nvPr>
            <p:ph type="sldNum" sz="quarter" idx="8"/>
          </p:nvPr>
        </p:nvSpPr>
        <p:spPr/>
        <p:txBody>
          <a:bodyPr/>
          <a:lstStyle>
            <a:lvl1pPr>
              <a:defRPr/>
            </a:lvl1pPr>
          </a:lstStyle>
          <a:p>
            <a:pPr lvl="0"/>
            <a:fld id="{68BF1BFF-EDC5-430F-B60D-D8AED88D1041}" type="slidenum">
              <a:t>‹#›</a:t>
            </a:fld>
            <a:endParaRPr lang="en-GB"/>
          </a:p>
        </p:txBody>
      </p:sp>
    </p:spTree>
    <p:extLst>
      <p:ext uri="{BB962C8B-B14F-4D97-AF65-F5344CB8AC3E}">
        <p14:creationId xmlns:p14="http://schemas.microsoft.com/office/powerpoint/2010/main" val="26561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F573-3D42-458B-970F-9D5D032A691A}"/>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48A6DE23-17D9-487F-909C-60744F9BA6C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3FAE8684-A832-4FD0-8667-CAB710C2470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F72EB3D3-9148-41B9-95A5-12B970F60E0C}"/>
              </a:ext>
            </a:extLst>
          </p:cNvPr>
          <p:cNvSpPr txBox="1">
            <a:spLocks noGrp="1"/>
          </p:cNvSpPr>
          <p:nvPr>
            <p:ph type="dt" sz="half" idx="7"/>
          </p:nvPr>
        </p:nvSpPr>
        <p:spPr/>
        <p:txBody>
          <a:bodyPr/>
          <a:lstStyle>
            <a:lvl1pPr>
              <a:defRPr/>
            </a:lvl1pPr>
          </a:lstStyle>
          <a:p>
            <a:pPr lvl="0"/>
            <a:fld id="{8B3F2531-B947-45F3-A584-9E0236ACDC35}" type="datetime1">
              <a:rPr lang="en-GB"/>
              <a:pPr lvl="0"/>
              <a:t>28/03/2022</a:t>
            </a:fld>
            <a:endParaRPr lang="en-GB"/>
          </a:p>
        </p:txBody>
      </p:sp>
      <p:sp>
        <p:nvSpPr>
          <p:cNvPr id="6" name="Footer Placeholder 5">
            <a:extLst>
              <a:ext uri="{FF2B5EF4-FFF2-40B4-BE49-F238E27FC236}">
                <a16:creationId xmlns:a16="http://schemas.microsoft.com/office/drawing/2014/main" id="{1F092E86-04C0-4CA9-A5C7-12783D9D593B}"/>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5414C441-BB7D-4676-89FD-174ECC6E4525}"/>
              </a:ext>
            </a:extLst>
          </p:cNvPr>
          <p:cNvSpPr txBox="1">
            <a:spLocks noGrp="1"/>
          </p:cNvSpPr>
          <p:nvPr>
            <p:ph type="sldNum" sz="quarter" idx="8"/>
          </p:nvPr>
        </p:nvSpPr>
        <p:spPr/>
        <p:txBody>
          <a:bodyPr/>
          <a:lstStyle>
            <a:lvl1pPr>
              <a:defRPr/>
            </a:lvl1pPr>
          </a:lstStyle>
          <a:p>
            <a:pPr lvl="0"/>
            <a:fld id="{9AF34D83-C7C8-4D22-8184-31AE7C534B3D}" type="slidenum">
              <a:t>‹#›</a:t>
            </a:fld>
            <a:endParaRPr lang="en-GB"/>
          </a:p>
        </p:txBody>
      </p:sp>
    </p:spTree>
    <p:extLst>
      <p:ext uri="{BB962C8B-B14F-4D97-AF65-F5344CB8AC3E}">
        <p14:creationId xmlns:p14="http://schemas.microsoft.com/office/powerpoint/2010/main" val="146298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85BA23-B569-454F-A50C-AAD566C5025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0400B6E-5143-40AC-A205-9513958EC9EA}"/>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8B16CC-100E-4EAB-9DEB-13193925458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17CBC73-A945-41F1-9579-FC39CCBC88A4}" type="datetime1">
              <a:rPr lang="en-GB"/>
              <a:pPr lvl="0"/>
              <a:t>28/03/2022</a:t>
            </a:fld>
            <a:endParaRPr lang="en-GB"/>
          </a:p>
        </p:txBody>
      </p:sp>
      <p:sp>
        <p:nvSpPr>
          <p:cNvPr id="5" name="Footer Placeholder 4">
            <a:extLst>
              <a:ext uri="{FF2B5EF4-FFF2-40B4-BE49-F238E27FC236}">
                <a16:creationId xmlns:a16="http://schemas.microsoft.com/office/drawing/2014/main" id="{8C535159-9852-43C6-BEA1-B4C3BD2839F3}"/>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D25691B6-9AF7-49B3-BFB9-BA1BCE23993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A5CE524E-F6E3-4B66-BAF2-03CC0D16B4F6}" type="slidenum">
              <a:t>‹#›</a:t>
            </a:fld>
            <a:endParaRPr lang="en-GB"/>
          </a:p>
        </p:txBody>
      </p:sp>
    </p:spTree>
  </p:cSld>
  <p:clrMap bg1="lt1" tx1="dk1" bg2="lt2" tx2="dk2" accent1="accent1" accent2="accent2" accent3="accent3" accent4="accent4" accent5="accent5" accent6="accent6" hlink="hlink" folHlink="folHlink"/>
  <p:sldLayoutIdLst>
    <p:sldLayoutId id="2147483672"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70" r:id="rId13"/>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16818D"/>
          </a:solidFill>
          <a:uFillTx/>
          <a:latin typeface="Tahoma" panose="020B0604030504040204" pitchFamily="34" charset="0"/>
          <a:ea typeface="Tahoma" panose="020B0604030504040204" pitchFamily="34" charset="0"/>
          <a:cs typeface="Tahoma" panose="020B0604030504040204" pitchFamily="34" charset="0"/>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799B-9597-4660-AA3F-D62B992ECC51}" type="datetimeFigureOut">
              <a:rPr lang="en-GB" smtClean="0"/>
              <a:t>28/03/2022</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3F024-FC8D-49BD-8BC8-CCFD0EDC2B64}" type="slidenum">
              <a:rPr lang="en-GB" smtClean="0"/>
              <a:t>‹#›</a:t>
            </a:fld>
            <a:endParaRPr lang="en-GB"/>
          </a:p>
        </p:txBody>
      </p:sp>
    </p:spTree>
    <p:extLst>
      <p:ext uri="{BB962C8B-B14F-4D97-AF65-F5344CB8AC3E}">
        <p14:creationId xmlns:p14="http://schemas.microsoft.com/office/powerpoint/2010/main" val="2054087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000" kern="1200">
          <a:solidFill>
            <a:srgbClr val="16818D"/>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3F024-FC8D-49BD-8BC8-CCFD0EDC2B64}" type="slidenum">
              <a:rPr lang="en-GB" smtClean="0"/>
              <a:t>‹#›</a:t>
            </a:fld>
            <a:endParaRPr lang="en-GB"/>
          </a:p>
        </p:txBody>
      </p:sp>
    </p:spTree>
    <p:extLst>
      <p:ext uri="{BB962C8B-B14F-4D97-AF65-F5344CB8AC3E}">
        <p14:creationId xmlns:p14="http://schemas.microsoft.com/office/powerpoint/2010/main" val="2054087178"/>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000" kern="1200">
          <a:solidFill>
            <a:srgbClr val="16818D"/>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cademicskills.uwe.ac.uk/general/workbooks/assignment-plann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xerte.uwe.ac.uk/play_4716" TargetMode="External"/><Relationship Id="rId4" Type="http://schemas.openxmlformats.org/officeDocument/2006/relationships/hyperlink" Target="https://academicskills.uwe.ac.uk/general/workbooks/how-to-improve-your-work-before-submitting/66994/breaking-it-down-3-stag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youtu.be/HnJ1bqXUnI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unsplash.com/s/photos/writing?utm_source=unsplash&amp;utm_medium=referral&amp;utm_content=creditCopyText" TargetMode="External"/><Relationship Id="rId4" Type="http://schemas.openxmlformats.org/officeDocument/2006/relationships/hyperlink" Target="https://unsplash.com/@aaronburden?utm_source=unsplash&amp;utm_medium=referral&amp;utm_content=creditCopyTe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pixabay.com/?utm_source=link-attribution&amp;utm_medium=referral&amp;utm_campaign=image&amp;utm_content=2432440" TargetMode="External"/><Relationship Id="rId4" Type="http://schemas.openxmlformats.org/officeDocument/2006/relationships/hyperlink" Target="https://pixabay.com/users/garaz-1089675/?utm_source=link-attribution&amp;utm_medium=referral&amp;utm_campaign=image&amp;utm_content=243244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phrasebank.manchester.ac.uk/being-critica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cademicskills.uwe.ac.uk/general/workbooks/how-to-write-criticall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phrasebank.manchester.ac.uk/using-cautious-language/"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info.uwe.ac.uk/events/eventlisting.aspx?categoryID=166" TargetMode="External"/><Relationship Id="rId4" Type="http://schemas.openxmlformats.org/officeDocument/2006/relationships/hyperlink" Target="https://academicskills.uwe.ac.uk/general/workbooks/writing-in-an-academic-sty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cademicskills.uwe.ac.uk/general/workbooks/writing-in-an-academic-styl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info.uwe.ac.uk/events/eventlisting.aspx?categoryID=16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cademicskills.uwe.ac.uk/general/workbooks/writing-in-an-academic-style"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academicskills.uwe.ac.uk/general/workbooks/writing-for-university/4730/paragraphin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vimeo.com/48596286"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cademicskills.uwe.ac.uk/general/workbooks/how-to-improve-your-work-before-submittin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enti.com/u788dq1rj5"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go.uwe.ac.uk/CSCTTB3"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forms.office.com/r/5pXzBGLbk9"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unsplash.com/@laurenzpicture?utm_source=unsplash&amp;utm_medium=referral&amp;utm_content=creditCopyText"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1.uwe.ac.uk/students/studysupport/studyskills/studyskillsevents.aspx" TargetMode="External"/><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hyperlink" Target="https://www1.uwe.ac.uk/library/help.aspx" TargetMode="External"/><Relationship Id="rId4" Type="http://schemas.openxmlformats.org/officeDocument/2006/relationships/hyperlink" Target="https://www1.uwe.ac.uk/students/studysupport/studyskills.aspx"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unsplash.com/search/photos/start-writing?utm_source=unsplash&amp;utm_medium=referral&amp;utm_content=creditCopyText" TargetMode="External"/><Relationship Id="rId4" Type="http://schemas.openxmlformats.org/officeDocument/2006/relationships/hyperlink" Target="https://unsplash.com/@thoughtcatalog?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1.uwe.ac.uk/library/information/librarysearch.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cademicskills.uwe.ac.uk/assistive-technology/workbooks/free-and-low-cost-assistive-softwa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68A5-786A-4D30-9F3E-ED8BAE90FAA4}"/>
              </a:ext>
            </a:extLst>
          </p:cNvPr>
          <p:cNvSpPr>
            <a:spLocks noGrp="1"/>
          </p:cNvSpPr>
          <p:nvPr>
            <p:ph type="ctrTitle"/>
          </p:nvPr>
        </p:nvSpPr>
        <p:spPr>
          <a:xfrm>
            <a:off x="4572802" y="1352705"/>
            <a:ext cx="3046396" cy="2228407"/>
          </a:xfrm>
        </p:spPr>
        <p:txBody>
          <a:bodyPr anchor="ctr">
            <a:normAutofit/>
          </a:bodyPr>
          <a:lstStyle/>
          <a:p>
            <a:r>
              <a:rPr lang="en-GB" sz="3375" dirty="0">
                <a:solidFill>
                  <a:schemeClr val="bg1"/>
                </a:solidFill>
                <a:latin typeface="Open Sans" panose="020B0606030504020204" pitchFamily="34" charset="0"/>
                <a:ea typeface="Open Sans" panose="020B0606030504020204" pitchFamily="34" charset="0"/>
                <a:cs typeface="Open Sans" panose="020B0606030504020204" pitchFamily="34" charset="0"/>
              </a:rPr>
              <a:t>Academic Writing</a:t>
            </a:r>
          </a:p>
        </p:txBody>
      </p:sp>
      <p:cxnSp>
        <p:nvCxnSpPr>
          <p:cNvPr id="4" name="Straight Connector 3">
            <a:extLst>
              <a:ext uri="{FF2B5EF4-FFF2-40B4-BE49-F238E27FC236}">
                <a16:creationId xmlns:a16="http://schemas.microsoft.com/office/drawing/2014/main" id="{0999DD04-5C0F-497E-8DF1-5E6DC8115C6A}"/>
              </a:ext>
              <a:ext uri="{C183D7F6-B498-43B3-948B-1728B52AA6E4}">
                <adec:decorative xmlns:adec="http://schemas.microsoft.com/office/drawing/2017/decorative" val="1"/>
              </a:ext>
            </a:extLst>
          </p:cNvPr>
          <p:cNvCxnSpPr/>
          <p:nvPr/>
        </p:nvCxnSpPr>
        <p:spPr>
          <a:xfrm>
            <a:off x="4516402" y="1523618"/>
            <a:ext cx="1755" cy="18865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peech Bubble: Rectangle with Corners Rounded 9">
            <a:extLst>
              <a:ext uri="{FF2B5EF4-FFF2-40B4-BE49-F238E27FC236}">
                <a16:creationId xmlns:a16="http://schemas.microsoft.com/office/drawing/2014/main" id="{9DA9F40C-CB2B-40CF-8252-4736DE45FAA4}"/>
              </a:ext>
            </a:extLst>
          </p:cNvPr>
          <p:cNvSpPr/>
          <p:nvPr/>
        </p:nvSpPr>
        <p:spPr>
          <a:xfrm>
            <a:off x="1821883" y="1030504"/>
            <a:ext cx="1559293" cy="911192"/>
          </a:xfrm>
          <a:prstGeom prst="wedgeRoundRectCallout">
            <a:avLst>
              <a:gd name="adj1" fmla="val -60185"/>
              <a:gd name="adj2" fmla="val -45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Select the 3 lines icon to open up the Sessions menu</a:t>
            </a:r>
          </a:p>
        </p:txBody>
      </p:sp>
      <p:sp>
        <p:nvSpPr>
          <p:cNvPr id="5" name="Rectangle: Rounded Corners 4">
            <a:extLst>
              <a:ext uri="{FF2B5EF4-FFF2-40B4-BE49-F238E27FC236}">
                <a16:creationId xmlns:a16="http://schemas.microsoft.com/office/drawing/2014/main" id="{24451BFE-9E9D-41AA-864D-FDA4B741B81B}"/>
              </a:ext>
            </a:extLst>
          </p:cNvPr>
          <p:cNvSpPr/>
          <p:nvPr/>
        </p:nvSpPr>
        <p:spPr>
          <a:xfrm>
            <a:off x="1821882" y="3423586"/>
            <a:ext cx="1559293" cy="622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Mute microphone when not talking</a:t>
            </a:r>
          </a:p>
        </p:txBody>
      </p:sp>
      <p:sp>
        <p:nvSpPr>
          <p:cNvPr id="9" name="Rectangle: Rounded Corners 8">
            <a:extLst>
              <a:ext uri="{FF2B5EF4-FFF2-40B4-BE49-F238E27FC236}">
                <a16:creationId xmlns:a16="http://schemas.microsoft.com/office/drawing/2014/main" id="{C0F3A3BD-3CEA-44D6-894C-703FB45C0A75}"/>
              </a:ext>
            </a:extLst>
          </p:cNvPr>
          <p:cNvSpPr/>
          <p:nvPr/>
        </p:nvSpPr>
        <p:spPr>
          <a:xfrm>
            <a:off x="1821882" y="4144678"/>
            <a:ext cx="1559293" cy="7716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There is no need for you to share your video</a:t>
            </a:r>
          </a:p>
        </p:txBody>
      </p:sp>
      <p:sp>
        <p:nvSpPr>
          <p:cNvPr id="7" name="Rectangle: Rounded Corners 6">
            <a:extLst>
              <a:ext uri="{FF2B5EF4-FFF2-40B4-BE49-F238E27FC236}">
                <a16:creationId xmlns:a16="http://schemas.microsoft.com/office/drawing/2014/main" id="{5E49307E-9128-4C90-9217-2183288660FB}"/>
              </a:ext>
            </a:extLst>
          </p:cNvPr>
          <p:cNvSpPr/>
          <p:nvPr/>
        </p:nvSpPr>
        <p:spPr>
          <a:xfrm>
            <a:off x="1821882" y="5014964"/>
            <a:ext cx="1559293" cy="6906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Raise hand to let presenter know you want to speak</a:t>
            </a:r>
          </a:p>
        </p:txBody>
      </p:sp>
      <p:sp>
        <p:nvSpPr>
          <p:cNvPr id="15" name="Speech Bubble: Rectangle with Corners Rounded 14">
            <a:extLst>
              <a:ext uri="{FF2B5EF4-FFF2-40B4-BE49-F238E27FC236}">
                <a16:creationId xmlns:a16="http://schemas.microsoft.com/office/drawing/2014/main" id="{1F6BC30E-4AD9-47E4-AF4D-78471702A300}"/>
              </a:ext>
            </a:extLst>
          </p:cNvPr>
          <p:cNvSpPr/>
          <p:nvPr/>
        </p:nvSpPr>
        <p:spPr>
          <a:xfrm>
            <a:off x="5316354" y="4656422"/>
            <a:ext cx="1559293" cy="1049154"/>
          </a:xfrm>
          <a:prstGeom prst="wedgeRoundRectCallout">
            <a:avLst>
              <a:gd name="adj1" fmla="val -19588"/>
              <a:gd name="adj2" fmla="val 656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Click on your name to Leave Session or give feedback</a:t>
            </a:r>
          </a:p>
        </p:txBody>
      </p:sp>
      <p:sp>
        <p:nvSpPr>
          <p:cNvPr id="8" name="Rectangle: Rounded Corners 7">
            <a:extLst>
              <a:ext uri="{FF2B5EF4-FFF2-40B4-BE49-F238E27FC236}">
                <a16:creationId xmlns:a16="http://schemas.microsoft.com/office/drawing/2014/main" id="{339E7D4B-6E33-4372-A1B1-C0048FE87EBC}"/>
              </a:ext>
            </a:extLst>
          </p:cNvPr>
          <p:cNvSpPr/>
          <p:nvPr/>
        </p:nvSpPr>
        <p:spPr>
          <a:xfrm>
            <a:off x="8865472" y="1022484"/>
            <a:ext cx="1559293" cy="9111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Use emojis to share reactions</a:t>
            </a:r>
          </a:p>
        </p:txBody>
      </p:sp>
      <p:sp>
        <p:nvSpPr>
          <p:cNvPr id="6" name="Rectangle: Rounded Corners 5">
            <a:extLst>
              <a:ext uri="{FF2B5EF4-FFF2-40B4-BE49-F238E27FC236}">
                <a16:creationId xmlns:a16="http://schemas.microsoft.com/office/drawing/2014/main" id="{1F26B38A-26E7-43CE-BE5B-F0CA5DCCB153}"/>
              </a:ext>
            </a:extLst>
          </p:cNvPr>
          <p:cNvSpPr/>
          <p:nvPr/>
        </p:nvSpPr>
        <p:spPr>
          <a:xfrm>
            <a:off x="8865472" y="2100338"/>
            <a:ext cx="1559293" cy="7443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Use Chat to ask and respond to questions</a:t>
            </a:r>
          </a:p>
        </p:txBody>
      </p:sp>
      <p:sp>
        <p:nvSpPr>
          <p:cNvPr id="13" name="Rectangle: Rounded Corners 12">
            <a:extLst>
              <a:ext uri="{FF2B5EF4-FFF2-40B4-BE49-F238E27FC236}">
                <a16:creationId xmlns:a16="http://schemas.microsoft.com/office/drawing/2014/main" id="{DEE11AE6-4F64-4685-8C9B-F8E128E668C3}"/>
              </a:ext>
            </a:extLst>
          </p:cNvPr>
          <p:cNvSpPr/>
          <p:nvPr/>
        </p:nvSpPr>
        <p:spPr>
          <a:xfrm>
            <a:off x="8865472" y="3011351"/>
            <a:ext cx="1559293" cy="7443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Say ‘hello’ while you’re waiting for us to start!</a:t>
            </a:r>
          </a:p>
        </p:txBody>
      </p:sp>
      <p:pic>
        <p:nvPicPr>
          <p:cNvPr id="12" name="Picture 11" descr="Screenshot of Blackboard Collaborate Panel button">
            <a:extLst>
              <a:ext uri="{FF2B5EF4-FFF2-40B4-BE49-F238E27FC236}">
                <a16:creationId xmlns:a16="http://schemas.microsoft.com/office/drawing/2014/main" id="{8228F9DE-3F99-4844-9FC1-4D1FF70AF9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32355" y="4657178"/>
            <a:ext cx="2155055" cy="1406182"/>
          </a:xfrm>
          <a:prstGeom prst="rect">
            <a:avLst/>
          </a:prstGeom>
        </p:spPr>
      </p:pic>
      <p:sp>
        <p:nvSpPr>
          <p:cNvPr id="11" name="Speech Bubble: Rectangle with Corners Rounded 10">
            <a:extLst>
              <a:ext uri="{FF2B5EF4-FFF2-40B4-BE49-F238E27FC236}">
                <a16:creationId xmlns:a16="http://schemas.microsoft.com/office/drawing/2014/main" id="{DA3343D7-5306-4721-A55D-2C17261D0026}"/>
              </a:ext>
            </a:extLst>
          </p:cNvPr>
          <p:cNvSpPr/>
          <p:nvPr/>
        </p:nvSpPr>
        <p:spPr>
          <a:xfrm>
            <a:off x="8865472" y="3922364"/>
            <a:ext cx="1559293" cy="1049154"/>
          </a:xfrm>
          <a:prstGeom prst="wedgeRoundRectCallout">
            <a:avLst>
              <a:gd name="adj1" fmla="val 37500"/>
              <a:gd name="adj2" fmla="val 638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350"/>
              <a:t>Select the purple chevrons to open the Collaborate panel. This is where Chat is.</a:t>
            </a:r>
          </a:p>
        </p:txBody>
      </p:sp>
      <p:sp>
        <p:nvSpPr>
          <p:cNvPr id="14" name="Title 1">
            <a:extLst>
              <a:ext uri="{FF2B5EF4-FFF2-40B4-BE49-F238E27FC236}">
                <a16:creationId xmlns:a16="http://schemas.microsoft.com/office/drawing/2014/main" id="{A7E9D101-02B0-40D6-A78F-B671C6C1F40A}"/>
              </a:ext>
            </a:extLst>
          </p:cNvPr>
          <p:cNvSpPr txBox="1">
            <a:spLocks/>
          </p:cNvSpPr>
          <p:nvPr/>
        </p:nvSpPr>
        <p:spPr>
          <a:xfrm>
            <a:off x="4572802" y="3383526"/>
            <a:ext cx="3046396" cy="104915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rgbClr val="16818D"/>
                </a:solidFill>
                <a:latin typeface="Georgia" panose="02040502050405020303" pitchFamily="18" charset="0"/>
                <a:ea typeface="+mj-ea"/>
                <a:cs typeface="+mj-cs"/>
              </a:defRPr>
            </a:lvl1pPr>
          </a:lstStyle>
          <a:p>
            <a:r>
              <a:rPr lang="en-GB" sz="2000">
                <a:solidFill>
                  <a:schemeClr val="bg1"/>
                </a:solidFill>
                <a:latin typeface="Open Sans"/>
                <a:ea typeface="Open Sans"/>
                <a:cs typeface="Open Sans"/>
              </a:rPr>
              <a:t>FET Librarians</a:t>
            </a:r>
          </a:p>
          <a:p>
            <a:r>
              <a:rPr lang="en-GB" sz="2000">
                <a:solidFill>
                  <a:schemeClr val="bg1"/>
                </a:solidFill>
                <a:latin typeface="Open Sans"/>
                <a:ea typeface="Open Sans"/>
                <a:cs typeface="Open Sans"/>
              </a:rPr>
              <a:t>Spring 2022</a:t>
            </a:r>
          </a:p>
        </p:txBody>
      </p:sp>
    </p:spTree>
    <p:extLst>
      <p:ext uri="{BB962C8B-B14F-4D97-AF65-F5344CB8AC3E}">
        <p14:creationId xmlns:p14="http://schemas.microsoft.com/office/powerpoint/2010/main" val="223342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93DA-9975-43A2-9678-60BDA25B6C21}"/>
              </a:ext>
            </a:extLst>
          </p:cNvPr>
          <p:cNvSpPr>
            <a:spLocks noGrp="1"/>
          </p:cNvSpPr>
          <p:nvPr>
            <p:ph type="title"/>
          </p:nvPr>
        </p:nvSpPr>
        <p:spPr/>
        <p:txBody>
          <a:bodyPr/>
          <a:lstStyle/>
          <a:p>
            <a:r>
              <a:rPr lang="en-US" altLang="en-US" dirty="0"/>
              <a:t>The writing and editing process</a:t>
            </a:r>
          </a:p>
        </p:txBody>
      </p:sp>
      <p:sp>
        <p:nvSpPr>
          <p:cNvPr id="5" name="Right Arrow 4" descr="Right arrow showing progressing of the editing process"/>
          <p:cNvSpPr/>
          <p:nvPr/>
        </p:nvSpPr>
        <p:spPr>
          <a:xfrm>
            <a:off x="2816947" y="1195255"/>
            <a:ext cx="7099988" cy="5200352"/>
          </a:xfrm>
          <a:prstGeom prst="rightArrow">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grpSp>
        <p:nvGrpSpPr>
          <p:cNvPr id="6" name="Group 5" descr="The Rough Draft"/>
          <p:cNvGrpSpPr/>
          <p:nvPr/>
        </p:nvGrpSpPr>
        <p:grpSpPr>
          <a:xfrm>
            <a:off x="1946109" y="2708920"/>
            <a:ext cx="2010739" cy="2080140"/>
            <a:chOff x="44784" y="1558004"/>
            <a:chExt cx="2010739" cy="2080140"/>
          </a:xfrm>
        </p:grpSpPr>
        <p:sp>
          <p:nvSpPr>
            <p:cNvPr id="16" name="Rounded Rectangle 15"/>
            <p:cNvSpPr/>
            <p:nvPr/>
          </p:nvSpPr>
          <p:spPr>
            <a:xfrm>
              <a:off x="44784" y="1558004"/>
              <a:ext cx="2010739" cy="208014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7" name="Rounded Rectangle 5"/>
            <p:cNvSpPr txBox="1"/>
            <p:nvPr/>
          </p:nvSpPr>
          <p:spPr>
            <a:xfrm>
              <a:off x="142940" y="1656160"/>
              <a:ext cx="1814427" cy="188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sz="2500" b="1" dirty="0">
                  <a:latin typeface="Tahoma" panose="020B0604030504040204" pitchFamily="34" charset="0"/>
                  <a:ea typeface="Tahoma" panose="020B0604030504040204" pitchFamily="34" charset="0"/>
                  <a:cs typeface="Tahoma" panose="020B0604030504040204" pitchFamily="34" charset="0"/>
                </a:rPr>
                <a:t>The rough draft </a:t>
              </a:r>
              <a:endParaRPr lang="en-US" sz="25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7" name="Group 6" descr="Working Document"/>
          <p:cNvGrpSpPr/>
          <p:nvPr/>
        </p:nvGrpSpPr>
        <p:grpSpPr>
          <a:xfrm>
            <a:off x="4014616" y="2708920"/>
            <a:ext cx="2010739" cy="2080140"/>
            <a:chOff x="2160240" y="1551265"/>
            <a:chExt cx="2010739" cy="2080140"/>
          </a:xfrm>
        </p:grpSpPr>
        <p:sp>
          <p:nvSpPr>
            <p:cNvPr id="14" name="Rounded Rectangle 13"/>
            <p:cNvSpPr/>
            <p:nvPr/>
          </p:nvSpPr>
          <p:spPr>
            <a:xfrm>
              <a:off x="2160240" y="1551265"/>
              <a:ext cx="2010739" cy="2080140"/>
            </a:xfrm>
            <a:prstGeom prst="roundRect">
              <a:avLst/>
            </a:prstGeom>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sp>
        <p:sp>
          <p:nvSpPr>
            <p:cNvPr id="15" name="Rounded Rectangle 7"/>
            <p:cNvSpPr txBox="1"/>
            <p:nvPr/>
          </p:nvSpPr>
          <p:spPr>
            <a:xfrm>
              <a:off x="2258396" y="1649421"/>
              <a:ext cx="1814427" cy="188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sz="2500" b="1" dirty="0">
                  <a:latin typeface="Tahoma" panose="020B0604030504040204" pitchFamily="34" charset="0"/>
                  <a:ea typeface="Tahoma" panose="020B0604030504040204" pitchFamily="34" charset="0"/>
                  <a:cs typeface="Tahoma" panose="020B0604030504040204" pitchFamily="34" charset="0"/>
                </a:rPr>
                <a:t>Working document</a:t>
              </a:r>
              <a:endParaRPr lang="en-US" sz="2500" dirty="0"/>
            </a:p>
          </p:txBody>
        </p:sp>
      </p:grpSp>
      <p:grpSp>
        <p:nvGrpSpPr>
          <p:cNvPr id="8" name="Group 7" descr="Refined Edit"/>
          <p:cNvGrpSpPr/>
          <p:nvPr/>
        </p:nvGrpSpPr>
        <p:grpSpPr>
          <a:xfrm>
            <a:off x="6102577" y="2708920"/>
            <a:ext cx="2010739" cy="2080140"/>
            <a:chOff x="4226732" y="1560105"/>
            <a:chExt cx="2010739" cy="2080140"/>
          </a:xfrm>
        </p:grpSpPr>
        <p:sp>
          <p:nvSpPr>
            <p:cNvPr id="12" name="Rounded Rectangle 11"/>
            <p:cNvSpPr/>
            <p:nvPr/>
          </p:nvSpPr>
          <p:spPr>
            <a:xfrm>
              <a:off x="4226732" y="1560105"/>
              <a:ext cx="2010739" cy="2080140"/>
            </a:xfrm>
            <a:prstGeom prst="roundRect">
              <a:avLst/>
            </a:prstGeom>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sp>
        <p:sp>
          <p:nvSpPr>
            <p:cNvPr id="13" name="Rounded Rectangle 9"/>
            <p:cNvSpPr txBox="1"/>
            <p:nvPr/>
          </p:nvSpPr>
          <p:spPr>
            <a:xfrm>
              <a:off x="4324888" y="1658261"/>
              <a:ext cx="1814427" cy="188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sz="2500" b="1" dirty="0">
                  <a:latin typeface="Tahoma" panose="020B0604030504040204" pitchFamily="34" charset="0"/>
                  <a:ea typeface="Tahoma" panose="020B0604030504040204" pitchFamily="34" charset="0"/>
                  <a:cs typeface="Tahoma" panose="020B0604030504040204" pitchFamily="34" charset="0"/>
                </a:rPr>
                <a:t>Refined edit  </a:t>
              </a:r>
              <a:endParaRPr lang="en-US" sz="25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9" name="Group 8" descr="The final document"/>
          <p:cNvGrpSpPr/>
          <p:nvPr/>
        </p:nvGrpSpPr>
        <p:grpSpPr>
          <a:xfrm>
            <a:off x="8190538" y="2708920"/>
            <a:ext cx="2010739" cy="2080140"/>
            <a:chOff x="6338008" y="1560105"/>
            <a:chExt cx="2010739" cy="2080140"/>
          </a:xfrm>
        </p:grpSpPr>
        <p:sp>
          <p:nvSpPr>
            <p:cNvPr id="10" name="Rounded Rectangle 9"/>
            <p:cNvSpPr/>
            <p:nvPr/>
          </p:nvSpPr>
          <p:spPr>
            <a:xfrm>
              <a:off x="6338008" y="1560105"/>
              <a:ext cx="2010739" cy="2080140"/>
            </a:xfrm>
            <a:prstGeom prst="roundRect">
              <a:avLst/>
            </a:prstGeom>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1" name="Rounded Rectangle 11"/>
            <p:cNvSpPr txBox="1"/>
            <p:nvPr/>
          </p:nvSpPr>
          <p:spPr>
            <a:xfrm>
              <a:off x="6436164" y="1658261"/>
              <a:ext cx="1814427" cy="188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sz="2500" b="1" dirty="0">
                  <a:latin typeface="Tahoma" panose="020B0604030504040204" pitchFamily="34" charset="0"/>
                  <a:ea typeface="Tahoma" panose="020B0604030504040204" pitchFamily="34" charset="0"/>
                  <a:cs typeface="Tahoma" panose="020B0604030504040204" pitchFamily="34" charset="0"/>
                </a:rPr>
                <a:t>The final document</a:t>
              </a:r>
              <a:endParaRPr lang="en-US" sz="2500" dirty="0">
                <a:latin typeface="Tahoma" panose="020B0604030504040204" pitchFamily="34" charset="0"/>
                <a:ea typeface="Tahoma" panose="020B0604030504040204" pitchFamily="34" charset="0"/>
                <a:cs typeface="Tahoma" panose="020B0604030504040204" pitchFamily="34" charset="0"/>
              </a:endParaRPr>
            </a:p>
          </p:txBody>
        </p:sp>
      </p:grpSp>
      <p:sp>
        <p:nvSpPr>
          <p:cNvPr id="18" name="TextBox 17"/>
          <p:cNvSpPr txBox="1"/>
          <p:nvPr/>
        </p:nvSpPr>
        <p:spPr>
          <a:xfrm>
            <a:off x="1546983" y="5655216"/>
            <a:ext cx="2808990" cy="461665"/>
          </a:xfrm>
          <a:prstGeom prst="rect">
            <a:avLst/>
          </a:prstGeom>
          <a:noFill/>
        </p:spPr>
        <p:txBody>
          <a:bodyPr wrap="square" rtlCol="0">
            <a:spAutoFit/>
          </a:bodyPr>
          <a:lstStyle/>
          <a:p>
            <a:r>
              <a:rPr lang="en-GB" sz="2400" dirty="0">
                <a:hlinkClick r:id="rId3"/>
              </a:rPr>
              <a:t>Assignment Planner</a:t>
            </a:r>
            <a:endParaRPr lang="en-GB" sz="2400" dirty="0"/>
          </a:p>
        </p:txBody>
      </p:sp>
      <p:sp>
        <p:nvSpPr>
          <p:cNvPr id="3" name="TextBox 2"/>
          <p:cNvSpPr txBox="1"/>
          <p:nvPr/>
        </p:nvSpPr>
        <p:spPr>
          <a:xfrm>
            <a:off x="7111311" y="5645126"/>
            <a:ext cx="4242492" cy="830997"/>
          </a:xfrm>
          <a:prstGeom prst="rect">
            <a:avLst/>
          </a:prstGeom>
          <a:noFill/>
        </p:spPr>
        <p:txBody>
          <a:bodyPr wrap="square" rtlCol="0">
            <a:spAutoFit/>
          </a:bodyPr>
          <a:lstStyle/>
          <a:p>
            <a:pPr algn="ctr"/>
            <a:r>
              <a:rPr lang="en-GB" sz="2400" dirty="0">
                <a:hlinkClick r:id="rId4"/>
              </a:rPr>
              <a:t>How to improve your work before submitting </a:t>
            </a:r>
            <a:endParaRPr lang="en-GB" sz="2400" dirty="0"/>
          </a:p>
        </p:txBody>
      </p:sp>
      <p:sp>
        <p:nvSpPr>
          <p:cNvPr id="19" name="TextBox 18">
            <a:extLst>
              <a:ext uri="{FF2B5EF4-FFF2-40B4-BE49-F238E27FC236}">
                <a16:creationId xmlns:a16="http://schemas.microsoft.com/office/drawing/2014/main" id="{DFCADE9A-2D32-4628-82C9-D000173270FE}"/>
              </a:ext>
            </a:extLst>
          </p:cNvPr>
          <p:cNvSpPr txBox="1"/>
          <p:nvPr/>
        </p:nvSpPr>
        <p:spPr>
          <a:xfrm>
            <a:off x="4620860" y="5645126"/>
            <a:ext cx="2808990" cy="461665"/>
          </a:xfrm>
          <a:prstGeom prst="rect">
            <a:avLst/>
          </a:prstGeom>
          <a:noFill/>
        </p:spPr>
        <p:txBody>
          <a:bodyPr wrap="square" rtlCol="0">
            <a:spAutoFit/>
          </a:bodyPr>
          <a:lstStyle/>
          <a:p>
            <a:r>
              <a:rPr lang="en-GB" sz="2400" dirty="0">
                <a:hlinkClick r:id="rId5"/>
              </a:rPr>
              <a:t>Managing Your Time</a:t>
            </a:r>
            <a:endParaRPr lang="en-GB" sz="2400" dirty="0"/>
          </a:p>
        </p:txBody>
      </p:sp>
    </p:spTree>
    <p:extLst>
      <p:ext uri="{BB962C8B-B14F-4D97-AF65-F5344CB8AC3E}">
        <p14:creationId xmlns:p14="http://schemas.microsoft.com/office/powerpoint/2010/main" val="357413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235-864B-475D-9EC5-7FACC6119789}"/>
              </a:ext>
            </a:extLst>
          </p:cNvPr>
          <p:cNvSpPr>
            <a:spLocks noGrp="1"/>
          </p:cNvSpPr>
          <p:nvPr>
            <p:ph type="title"/>
          </p:nvPr>
        </p:nvSpPr>
        <p:spPr/>
        <p:txBody>
          <a:bodyPr>
            <a:normAutofit/>
          </a:bodyPr>
          <a:lstStyle/>
          <a:p>
            <a:r>
              <a:rPr lang="en-GB" sz="4000" dirty="0"/>
              <a:t>What is Critical Thinking?</a:t>
            </a:r>
          </a:p>
        </p:txBody>
      </p:sp>
      <p:pic>
        <p:nvPicPr>
          <p:cNvPr id="8" name="Content Placeholder 7" descr="Screenshot from the video on critical thinking">
            <a:extLst>
              <a:ext uri="{FF2B5EF4-FFF2-40B4-BE49-F238E27FC236}">
                <a16:creationId xmlns:a16="http://schemas.microsoft.com/office/drawing/2014/main" id="{9A934F61-DE08-4C4F-91EB-A4A679A77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79933"/>
            <a:ext cx="5181600" cy="3242722"/>
          </a:xfrm>
          <a:prstGeom prst="rect">
            <a:avLst/>
          </a:prstGeom>
        </p:spPr>
      </p:pic>
      <p:sp>
        <p:nvSpPr>
          <p:cNvPr id="6" name="Rectangle 5">
            <a:extLst>
              <a:ext uri="{FF2B5EF4-FFF2-40B4-BE49-F238E27FC236}">
                <a16:creationId xmlns:a16="http://schemas.microsoft.com/office/drawing/2014/main" id="{AD18E85A-716E-4C33-AFAB-E101CC6EB193}"/>
              </a:ext>
            </a:extLst>
          </p:cNvPr>
          <p:cNvSpPr/>
          <p:nvPr/>
        </p:nvSpPr>
        <p:spPr>
          <a:xfrm>
            <a:off x="838200" y="5743478"/>
            <a:ext cx="4608666" cy="461665"/>
          </a:xfrm>
          <a:prstGeom prst="rect">
            <a:avLst/>
          </a:prstGeom>
        </p:spPr>
        <p:txBody>
          <a:bodyPr wrap="square">
            <a:spAutoFit/>
          </a:bodyPr>
          <a:lstStyle/>
          <a:p>
            <a:pPr>
              <a:defRPr/>
            </a:pPr>
            <a:r>
              <a:rPr lang="en-US" sz="1200" dirty="0">
                <a:latin typeface="Tahoma" panose="020B0604030504040204" pitchFamily="34" charset="0"/>
                <a:ea typeface="Tahoma" panose="020B0604030504040204" pitchFamily="34" charset="0"/>
                <a:cs typeface="Tahoma" panose="020B0604030504040204" pitchFamily="34" charset="0"/>
              </a:rPr>
              <a:t>Video: </a:t>
            </a:r>
            <a:r>
              <a:rPr lang="en-US" sz="1200" dirty="0">
                <a:latin typeface="Tahoma" panose="020B0604030504040204" pitchFamily="34" charset="0"/>
                <a:ea typeface="Tahoma" panose="020B0604030504040204" pitchFamily="34" charset="0"/>
                <a:cs typeface="Tahoma" panose="020B0604030504040204" pitchFamily="34" charset="0"/>
                <a:hlinkClick r:id="rId4"/>
              </a:rPr>
              <a:t>https://youtu.be/HnJ1bqXUnIM</a:t>
            </a:r>
            <a:r>
              <a:rPr lang="en-US" sz="1200" dirty="0">
                <a:latin typeface="Tahoma" panose="020B0604030504040204" pitchFamily="34" charset="0"/>
                <a:ea typeface="Tahoma" panose="020B0604030504040204" pitchFamily="34" charset="0"/>
                <a:cs typeface="Tahoma" panose="020B0604030504040204" pitchFamily="34" charset="0"/>
              </a:rPr>
              <a:t> (2m 29s)</a:t>
            </a:r>
          </a:p>
          <a:p>
            <a:pPr>
              <a:defRPr/>
            </a:pPr>
            <a:r>
              <a:rPr lang="en-US" sz="1200" u="sng" dirty="0">
                <a:latin typeface="Tahoma" panose="020B0604030504040204" pitchFamily="34" charset="0"/>
                <a:ea typeface="Tahoma" panose="020B0604030504040204" pitchFamily="34" charset="0"/>
                <a:cs typeface="Tahoma" panose="020B0604030504040204" pitchFamily="34" charset="0"/>
              </a:rPr>
              <a:t> </a:t>
            </a:r>
            <a:endParaRPr lang="en-GB" sz="12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277A795-EA64-453B-BA51-2D9E3E5E73BC}"/>
              </a:ext>
            </a:extLst>
          </p:cNvPr>
          <p:cNvSpPr>
            <a:spLocks noGrp="1"/>
          </p:cNvSpPr>
          <p:nvPr>
            <p:ph idx="2"/>
          </p:nvPr>
        </p:nvSpPr>
        <p:spPr/>
        <p:txBody>
          <a:bodyPr/>
          <a:lstStyle/>
          <a:p>
            <a:r>
              <a:rPr lang="en-GB" dirty="0"/>
              <a:t>Asking questions</a:t>
            </a:r>
          </a:p>
          <a:p>
            <a:r>
              <a:rPr lang="en-GB" dirty="0"/>
              <a:t>Taking a step back</a:t>
            </a:r>
          </a:p>
          <a:p>
            <a:r>
              <a:rPr lang="en-GB" dirty="0"/>
              <a:t>Going in search of evidence and assessing what you find</a:t>
            </a:r>
          </a:p>
          <a:p>
            <a:r>
              <a:rPr lang="en-GB" dirty="0"/>
              <a:t>Not believing everything, but not disbelieving everything</a:t>
            </a:r>
          </a:p>
          <a:p>
            <a:r>
              <a:rPr lang="en-GB" dirty="0"/>
              <a:t>Not just finding flaws</a:t>
            </a:r>
          </a:p>
          <a:p>
            <a:r>
              <a:rPr lang="en-GB" dirty="0"/>
              <a:t>Constructing your own independent point of view</a:t>
            </a:r>
          </a:p>
          <a:p>
            <a:endParaRPr lang="en-GB" dirty="0"/>
          </a:p>
        </p:txBody>
      </p:sp>
    </p:spTree>
    <p:extLst>
      <p:ext uri="{BB962C8B-B14F-4D97-AF65-F5344CB8AC3E}">
        <p14:creationId xmlns:p14="http://schemas.microsoft.com/office/powerpoint/2010/main" val="415739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F1BA-06CD-4B76-8C05-D3541121CDF2}"/>
              </a:ext>
            </a:extLst>
          </p:cNvPr>
          <p:cNvSpPr>
            <a:spLocks noGrp="1"/>
          </p:cNvSpPr>
          <p:nvPr>
            <p:ph type="title"/>
          </p:nvPr>
        </p:nvSpPr>
        <p:spPr/>
        <p:txBody>
          <a:bodyPr/>
          <a:lstStyle/>
          <a:p>
            <a:r>
              <a:rPr lang="en-GB" dirty="0"/>
              <a:t>A well cultivated critical thinker:</a:t>
            </a:r>
          </a:p>
        </p:txBody>
      </p:sp>
      <p:sp>
        <p:nvSpPr>
          <p:cNvPr id="3" name="Content Placeholder 2">
            <a:extLst>
              <a:ext uri="{FF2B5EF4-FFF2-40B4-BE49-F238E27FC236}">
                <a16:creationId xmlns:a16="http://schemas.microsoft.com/office/drawing/2014/main" id="{4FEFCCCC-2625-43DF-8B94-774FAB11DF72}"/>
              </a:ext>
            </a:extLst>
          </p:cNvPr>
          <p:cNvSpPr>
            <a:spLocks noGrp="1"/>
          </p:cNvSpPr>
          <p:nvPr>
            <p:ph idx="1"/>
          </p:nvPr>
        </p:nvSpPr>
        <p:spPr/>
        <p:txBody>
          <a:bodyPr/>
          <a:lstStyle/>
          <a:p>
            <a:r>
              <a:rPr lang="en-GB" sz="2400" dirty="0"/>
              <a:t>raises vital questions and problems, formulating them clearly and precisely</a:t>
            </a:r>
          </a:p>
          <a:p>
            <a:r>
              <a:rPr lang="en-GB" sz="2400" dirty="0"/>
              <a:t>gathers and assesses relevant information, using abstract ideas to interpret it effectively</a:t>
            </a:r>
          </a:p>
          <a:p>
            <a:r>
              <a:rPr lang="en-GB" sz="2400" dirty="0"/>
              <a:t>comes to well-reasoned conclusions and solutions, testing them against relevant criteria and standards</a:t>
            </a:r>
          </a:p>
          <a:p>
            <a:r>
              <a:rPr lang="en-GB" sz="2400" dirty="0"/>
              <a:t>thinks open-mindedly within alternative systems of thought, recognizing and assessing, as need be, their assumptions, implications, and practical consequences</a:t>
            </a:r>
          </a:p>
          <a:p>
            <a:r>
              <a:rPr lang="en-GB" sz="2400" dirty="0"/>
              <a:t>communicates effectively with others in figuring out solutions to complex problems</a:t>
            </a:r>
          </a:p>
          <a:p>
            <a:r>
              <a:rPr lang="en-GB" sz="2400" dirty="0"/>
              <a:t>is scrupulously careful not to misrepresent or distort information in developing an argument or position, and sees through false information and fake news.</a:t>
            </a:r>
          </a:p>
        </p:txBody>
      </p:sp>
      <p:sp>
        <p:nvSpPr>
          <p:cNvPr id="5" name="TextBox 4">
            <a:extLst>
              <a:ext uri="{FF2B5EF4-FFF2-40B4-BE49-F238E27FC236}">
                <a16:creationId xmlns:a16="http://schemas.microsoft.com/office/drawing/2014/main" id="{DD2E0531-406B-4C94-AE1C-E44E051452C4}"/>
              </a:ext>
            </a:extLst>
          </p:cNvPr>
          <p:cNvSpPr txBox="1"/>
          <p:nvPr/>
        </p:nvSpPr>
        <p:spPr>
          <a:xfrm>
            <a:off x="8147448" y="-172421"/>
            <a:ext cx="4044552" cy="1754326"/>
          </a:xfrm>
          <a:prstGeom prst="rect">
            <a:avLst/>
          </a:prstGeom>
          <a:noFill/>
        </p:spPr>
        <p:txBody>
          <a:bodyPr wrap="square">
            <a:spAutoFit/>
          </a:bodyPr>
          <a:lstStyle/>
          <a:p>
            <a:endParaRPr lang="en-GB" dirty="0"/>
          </a:p>
          <a:p>
            <a:pPr marL="0" indent="0">
              <a:buNone/>
            </a:pPr>
            <a:r>
              <a:rPr lang="en-GB" sz="1800" dirty="0" err="1"/>
              <a:t>Paul,R</a:t>
            </a:r>
            <a:r>
              <a:rPr lang="en-GB" sz="1800" dirty="0"/>
              <a:t>. and Elder, L. (2019) </a:t>
            </a:r>
            <a:r>
              <a:rPr lang="en-GB" sz="1800" i="1" dirty="0"/>
              <a:t>The Miniature Guide to Critical Thinking Concepts and Tools </a:t>
            </a:r>
            <a:r>
              <a:rPr lang="en-GB" sz="1800" dirty="0"/>
              <a:t>[online]. 8</a:t>
            </a:r>
            <a:r>
              <a:rPr lang="en-GB" sz="1800" baseline="30000" dirty="0"/>
              <a:t>th</a:t>
            </a:r>
            <a:r>
              <a:rPr lang="en-GB" sz="1800" dirty="0"/>
              <a:t> ed. Lanham: Rowman and Littlefield. [Accessed 05 November 2021].</a:t>
            </a:r>
          </a:p>
        </p:txBody>
      </p:sp>
    </p:spTree>
    <p:extLst>
      <p:ext uri="{BB962C8B-B14F-4D97-AF65-F5344CB8AC3E}">
        <p14:creationId xmlns:p14="http://schemas.microsoft.com/office/powerpoint/2010/main" val="313645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3FF65-D64D-4DEC-8AF3-4A2A6F536BDA}"/>
              </a:ext>
            </a:extLst>
          </p:cNvPr>
          <p:cNvSpPr>
            <a:spLocks noGrp="1"/>
          </p:cNvSpPr>
          <p:nvPr>
            <p:ph type="title"/>
          </p:nvPr>
        </p:nvSpPr>
        <p:spPr/>
        <p:txBody>
          <a:bodyPr>
            <a:normAutofit/>
          </a:bodyPr>
          <a:lstStyle/>
          <a:p>
            <a:r>
              <a:rPr lang="en-GB" sz="4000" dirty="0"/>
              <a:t>Key Features of Critical Writing</a:t>
            </a:r>
          </a:p>
        </p:txBody>
      </p:sp>
      <p:sp>
        <p:nvSpPr>
          <p:cNvPr id="3" name="Content Placeholder 2">
            <a:extLst>
              <a:ext uri="{FF2B5EF4-FFF2-40B4-BE49-F238E27FC236}">
                <a16:creationId xmlns:a16="http://schemas.microsoft.com/office/drawing/2014/main" id="{2DFD3788-69A8-4A9A-B2E7-0115D8473154}"/>
              </a:ext>
            </a:extLst>
          </p:cNvPr>
          <p:cNvSpPr>
            <a:spLocks noGrp="1"/>
          </p:cNvSpPr>
          <p:nvPr>
            <p:ph sz="half" idx="1"/>
          </p:nvPr>
        </p:nvSpPr>
        <p:spPr/>
        <p:txBody>
          <a:bodyPr/>
          <a:lstStyle/>
          <a:p>
            <a:pPr>
              <a:lnSpc>
                <a:spcPct val="150000"/>
              </a:lnSpc>
            </a:pPr>
            <a:r>
              <a:rPr lang="en-GB" dirty="0"/>
              <a:t>Content​</a:t>
            </a:r>
          </a:p>
          <a:p>
            <a:pPr>
              <a:lnSpc>
                <a:spcPct val="150000"/>
              </a:lnSpc>
            </a:pPr>
            <a:r>
              <a:rPr lang="en-GB" dirty="0"/>
              <a:t>Selection of points​</a:t>
            </a:r>
          </a:p>
          <a:p>
            <a:pPr>
              <a:lnSpc>
                <a:spcPct val="150000"/>
              </a:lnSpc>
            </a:pPr>
            <a:r>
              <a:rPr lang="en-GB" dirty="0"/>
              <a:t>Clarity of language​</a:t>
            </a:r>
          </a:p>
          <a:p>
            <a:pPr>
              <a:lnSpc>
                <a:spcPct val="150000"/>
              </a:lnSpc>
            </a:pPr>
            <a:r>
              <a:rPr lang="en-GB" dirty="0"/>
              <a:t>Structure​</a:t>
            </a:r>
          </a:p>
          <a:p>
            <a:pPr>
              <a:lnSpc>
                <a:spcPct val="150000"/>
              </a:lnSpc>
            </a:pPr>
            <a:r>
              <a:rPr lang="en-GB" dirty="0"/>
              <a:t>Linking of points​</a:t>
            </a:r>
          </a:p>
        </p:txBody>
      </p:sp>
      <p:pic>
        <p:nvPicPr>
          <p:cNvPr id="7" name="Content Placeholder 6" descr="Writing with a fountain pen">
            <a:extLst>
              <a:ext uri="{FF2B5EF4-FFF2-40B4-BE49-F238E27FC236}">
                <a16:creationId xmlns:a16="http://schemas.microsoft.com/office/drawing/2014/main" id="{80337992-4096-42C7-880B-F49E80509F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5937"/>
            <a:ext cx="5181600" cy="3890713"/>
          </a:xfrm>
        </p:spPr>
      </p:pic>
      <p:sp>
        <p:nvSpPr>
          <p:cNvPr id="9" name="TextBox 8">
            <a:extLst>
              <a:ext uri="{FF2B5EF4-FFF2-40B4-BE49-F238E27FC236}">
                <a16:creationId xmlns:a16="http://schemas.microsoft.com/office/drawing/2014/main" id="{E1711097-E32C-4D5D-8817-942E2B87B2C8}"/>
              </a:ext>
            </a:extLst>
          </p:cNvPr>
          <p:cNvSpPr txBox="1"/>
          <p:nvPr/>
        </p:nvSpPr>
        <p:spPr>
          <a:xfrm>
            <a:off x="6248400" y="1644523"/>
            <a:ext cx="5181600" cy="369332"/>
          </a:xfrm>
          <a:prstGeom prst="rect">
            <a:avLst/>
          </a:prstGeom>
          <a:noFill/>
        </p:spPr>
        <p:txBody>
          <a:bodyPr wrap="square">
            <a:spAutoFit/>
          </a:bodyPr>
          <a:lstStyle/>
          <a:p>
            <a:pPr algn="r"/>
            <a:r>
              <a:rPr lang="en-GB" dirty="0"/>
              <a:t>Photo by </a:t>
            </a:r>
            <a:r>
              <a:rPr lang="en-GB" dirty="0">
                <a:hlinkClick r:id="rId4"/>
              </a:rPr>
              <a:t>Aaron Burden</a:t>
            </a:r>
            <a:r>
              <a:rPr lang="en-GB" dirty="0"/>
              <a:t> on </a:t>
            </a:r>
            <a:r>
              <a:rPr lang="en-GB" dirty="0" err="1">
                <a:hlinkClick r:id="rId5"/>
              </a:rPr>
              <a:t>Unsplash</a:t>
            </a:r>
            <a:r>
              <a:rPr lang="en-GB" dirty="0"/>
              <a:t> </a:t>
            </a:r>
          </a:p>
        </p:txBody>
      </p:sp>
      <p:sp>
        <p:nvSpPr>
          <p:cNvPr id="10" name="TextBox 9">
            <a:extLst>
              <a:ext uri="{FF2B5EF4-FFF2-40B4-BE49-F238E27FC236}">
                <a16:creationId xmlns:a16="http://schemas.microsoft.com/office/drawing/2014/main" id="{622E50CB-BB02-4D9D-AEE4-9AF8CE980B06}"/>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396062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6EA8-399E-411A-962C-055C8312079F}"/>
              </a:ext>
            </a:extLst>
          </p:cNvPr>
          <p:cNvSpPr>
            <a:spLocks noGrp="1"/>
          </p:cNvSpPr>
          <p:nvPr>
            <p:ph type="title"/>
          </p:nvPr>
        </p:nvSpPr>
        <p:spPr/>
        <p:txBody>
          <a:bodyPr/>
          <a:lstStyle/>
          <a:p>
            <a:r>
              <a:rPr lang="en-GB" dirty="0"/>
              <a:t>1. Content</a:t>
            </a:r>
          </a:p>
        </p:txBody>
      </p:sp>
      <p:sp>
        <p:nvSpPr>
          <p:cNvPr id="3" name="Content Placeholder 2">
            <a:extLst>
              <a:ext uri="{FF2B5EF4-FFF2-40B4-BE49-F238E27FC236}">
                <a16:creationId xmlns:a16="http://schemas.microsoft.com/office/drawing/2014/main" id="{B9B7A8DF-6B04-4159-A118-39D552783859}"/>
              </a:ext>
            </a:extLst>
          </p:cNvPr>
          <p:cNvSpPr>
            <a:spLocks noGrp="1"/>
          </p:cNvSpPr>
          <p:nvPr>
            <p:ph idx="1"/>
          </p:nvPr>
        </p:nvSpPr>
        <p:spPr/>
        <p:txBody>
          <a:bodyPr/>
          <a:lstStyle/>
          <a:p>
            <a:pPr marL="0" indent="0">
              <a:lnSpc>
                <a:spcPct val="150000"/>
              </a:lnSpc>
              <a:buNone/>
            </a:pPr>
            <a:r>
              <a:rPr lang="en-GB" sz="2600" b="0" i="0" u="none" strike="noStrike" dirty="0">
                <a:solidFill>
                  <a:srgbClr val="000000"/>
                </a:solidFill>
                <a:effectLst/>
              </a:rPr>
              <a:t>Background information/description is minimal. It analyses the evidence presented by expert writers, looking for strengths and weaknesses, and uses the evidence to build an ‘argument’. </a:t>
            </a:r>
            <a:r>
              <a:rPr lang="en-GB" sz="2600" b="0" i="0" dirty="0">
                <a:solidFill>
                  <a:srgbClr val="000000"/>
                </a:solidFill>
                <a:effectLst/>
              </a:rPr>
              <a:t>​</a:t>
            </a:r>
            <a:endParaRPr lang="en-GB" sz="2600" dirty="0"/>
          </a:p>
        </p:txBody>
      </p:sp>
      <p:sp>
        <p:nvSpPr>
          <p:cNvPr id="5" name="TextBox 4">
            <a:extLst>
              <a:ext uri="{FF2B5EF4-FFF2-40B4-BE49-F238E27FC236}">
                <a16:creationId xmlns:a16="http://schemas.microsoft.com/office/drawing/2014/main" id="{3EAA3C25-EE50-4315-80D8-3DE546695849}"/>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353901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6EA8-399E-411A-962C-055C8312079F}"/>
              </a:ext>
            </a:extLst>
          </p:cNvPr>
          <p:cNvSpPr>
            <a:spLocks noGrp="1"/>
          </p:cNvSpPr>
          <p:nvPr>
            <p:ph type="title"/>
          </p:nvPr>
        </p:nvSpPr>
        <p:spPr/>
        <p:txBody>
          <a:bodyPr/>
          <a:lstStyle/>
          <a:p>
            <a:r>
              <a:rPr lang="en-GB" dirty="0"/>
              <a:t>2. Selection of points</a:t>
            </a:r>
          </a:p>
        </p:txBody>
      </p:sp>
      <p:sp>
        <p:nvSpPr>
          <p:cNvPr id="3" name="Content Placeholder 2">
            <a:extLst>
              <a:ext uri="{FF2B5EF4-FFF2-40B4-BE49-F238E27FC236}">
                <a16:creationId xmlns:a16="http://schemas.microsoft.com/office/drawing/2014/main" id="{B9B7A8DF-6B04-4159-A118-39D552783859}"/>
              </a:ext>
            </a:extLst>
          </p:cNvPr>
          <p:cNvSpPr>
            <a:spLocks noGrp="1"/>
          </p:cNvSpPr>
          <p:nvPr>
            <p:ph idx="1"/>
          </p:nvPr>
        </p:nvSpPr>
        <p:spPr/>
        <p:txBody>
          <a:bodyPr/>
          <a:lstStyle/>
          <a:p>
            <a:pPr marL="0" indent="0">
              <a:lnSpc>
                <a:spcPct val="150000"/>
              </a:lnSpc>
              <a:buNone/>
            </a:pPr>
            <a:r>
              <a:rPr lang="en-GB" sz="2600" b="0" i="0" u="none" strike="noStrike" dirty="0">
                <a:solidFill>
                  <a:srgbClr val="000000"/>
                </a:solidFill>
                <a:effectLst/>
              </a:rPr>
              <a:t>A good critical writer (GCW) knows which aspects of the topic are the most debated, and will cover the range of opinions. This relies on critical reading of the correct sources. </a:t>
            </a:r>
            <a:endParaRPr lang="en-GB" sz="2600" dirty="0"/>
          </a:p>
        </p:txBody>
      </p:sp>
      <p:sp>
        <p:nvSpPr>
          <p:cNvPr id="5" name="TextBox 4">
            <a:extLst>
              <a:ext uri="{FF2B5EF4-FFF2-40B4-BE49-F238E27FC236}">
                <a16:creationId xmlns:a16="http://schemas.microsoft.com/office/drawing/2014/main" id="{89249C1E-A438-41F0-A4EB-06CE6BE6DC45}"/>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242590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6EA8-399E-411A-962C-055C8312079F}"/>
              </a:ext>
            </a:extLst>
          </p:cNvPr>
          <p:cNvSpPr>
            <a:spLocks noGrp="1"/>
          </p:cNvSpPr>
          <p:nvPr>
            <p:ph type="title"/>
          </p:nvPr>
        </p:nvSpPr>
        <p:spPr/>
        <p:txBody>
          <a:bodyPr/>
          <a:lstStyle/>
          <a:p>
            <a:r>
              <a:rPr lang="en-GB" dirty="0"/>
              <a:t>3. Clarity of language</a:t>
            </a:r>
          </a:p>
        </p:txBody>
      </p:sp>
      <p:sp>
        <p:nvSpPr>
          <p:cNvPr id="3" name="Content Placeholder 2">
            <a:extLst>
              <a:ext uri="{FF2B5EF4-FFF2-40B4-BE49-F238E27FC236}">
                <a16:creationId xmlns:a16="http://schemas.microsoft.com/office/drawing/2014/main" id="{B9B7A8DF-6B04-4159-A118-39D552783859}"/>
              </a:ext>
            </a:extLst>
          </p:cNvPr>
          <p:cNvSpPr>
            <a:spLocks noGrp="1"/>
          </p:cNvSpPr>
          <p:nvPr>
            <p:ph idx="1"/>
          </p:nvPr>
        </p:nvSpPr>
        <p:spPr/>
        <p:txBody>
          <a:bodyPr/>
          <a:lstStyle/>
          <a:p>
            <a:pPr marL="0" indent="0">
              <a:lnSpc>
                <a:spcPct val="150000"/>
              </a:lnSpc>
              <a:buNone/>
            </a:pPr>
            <a:r>
              <a:rPr lang="en-GB" sz="2600" b="0" i="0" u="none" strike="noStrike" dirty="0">
                <a:solidFill>
                  <a:srgbClr val="000000"/>
                </a:solidFill>
                <a:effectLst/>
              </a:rPr>
              <a:t>Points are presented so that a general reader can understand. Good writers check through their writing several times i.e. edit.</a:t>
            </a:r>
            <a:endParaRPr lang="en-GB" sz="2600" dirty="0"/>
          </a:p>
        </p:txBody>
      </p:sp>
      <p:sp>
        <p:nvSpPr>
          <p:cNvPr id="5" name="TextBox 4">
            <a:extLst>
              <a:ext uri="{FF2B5EF4-FFF2-40B4-BE49-F238E27FC236}">
                <a16:creationId xmlns:a16="http://schemas.microsoft.com/office/drawing/2014/main" id="{C7E231DA-FD6D-4DA2-864E-5C35C1EC2DC4}"/>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18255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6EA8-399E-411A-962C-055C8312079F}"/>
              </a:ext>
            </a:extLst>
          </p:cNvPr>
          <p:cNvSpPr>
            <a:spLocks noGrp="1"/>
          </p:cNvSpPr>
          <p:nvPr>
            <p:ph type="title"/>
          </p:nvPr>
        </p:nvSpPr>
        <p:spPr/>
        <p:txBody>
          <a:bodyPr/>
          <a:lstStyle/>
          <a:p>
            <a:r>
              <a:rPr lang="en-GB" dirty="0"/>
              <a:t>4. Structure</a:t>
            </a:r>
          </a:p>
        </p:txBody>
      </p:sp>
      <p:sp>
        <p:nvSpPr>
          <p:cNvPr id="3" name="Content Placeholder 2">
            <a:extLst>
              <a:ext uri="{FF2B5EF4-FFF2-40B4-BE49-F238E27FC236}">
                <a16:creationId xmlns:a16="http://schemas.microsoft.com/office/drawing/2014/main" id="{B9B7A8DF-6B04-4159-A118-39D552783859}"/>
              </a:ext>
            </a:extLst>
          </p:cNvPr>
          <p:cNvSpPr>
            <a:spLocks noGrp="1"/>
          </p:cNvSpPr>
          <p:nvPr>
            <p:ph idx="1"/>
          </p:nvPr>
        </p:nvSpPr>
        <p:spPr/>
        <p:txBody>
          <a:bodyPr/>
          <a:lstStyle/>
          <a:p>
            <a:pPr marL="0" indent="0">
              <a:lnSpc>
                <a:spcPct val="150000"/>
              </a:lnSpc>
              <a:buNone/>
            </a:pPr>
            <a:r>
              <a:rPr lang="en-GB" sz="2600" b="0" i="0" u="none" strike="noStrike" dirty="0">
                <a:solidFill>
                  <a:srgbClr val="000000"/>
                </a:solidFill>
                <a:effectLst/>
              </a:rPr>
              <a:t>GCWs group together similar viewpoints and analyse them before looking at alternative viewpoints. This is more logical for the reader. </a:t>
            </a:r>
            <a:endParaRPr lang="en-GB" sz="2600" dirty="0"/>
          </a:p>
        </p:txBody>
      </p:sp>
      <p:sp>
        <p:nvSpPr>
          <p:cNvPr id="5" name="TextBox 4">
            <a:extLst>
              <a:ext uri="{FF2B5EF4-FFF2-40B4-BE49-F238E27FC236}">
                <a16:creationId xmlns:a16="http://schemas.microsoft.com/office/drawing/2014/main" id="{6AB5AC50-BC7E-4BDA-8488-B5A09E397A2A}"/>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173439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6EA8-399E-411A-962C-055C8312079F}"/>
              </a:ext>
            </a:extLst>
          </p:cNvPr>
          <p:cNvSpPr>
            <a:spLocks noGrp="1"/>
          </p:cNvSpPr>
          <p:nvPr>
            <p:ph type="title"/>
          </p:nvPr>
        </p:nvSpPr>
        <p:spPr/>
        <p:txBody>
          <a:bodyPr/>
          <a:lstStyle/>
          <a:p>
            <a:r>
              <a:rPr lang="en-GB" dirty="0"/>
              <a:t>5. Linking of points</a:t>
            </a:r>
          </a:p>
        </p:txBody>
      </p:sp>
      <p:sp>
        <p:nvSpPr>
          <p:cNvPr id="3" name="Content Placeholder 2">
            <a:extLst>
              <a:ext uri="{FF2B5EF4-FFF2-40B4-BE49-F238E27FC236}">
                <a16:creationId xmlns:a16="http://schemas.microsoft.com/office/drawing/2014/main" id="{B9B7A8DF-6B04-4159-A118-39D552783859}"/>
              </a:ext>
            </a:extLst>
          </p:cNvPr>
          <p:cNvSpPr>
            <a:spLocks noGrp="1"/>
          </p:cNvSpPr>
          <p:nvPr>
            <p:ph idx="1"/>
          </p:nvPr>
        </p:nvSpPr>
        <p:spPr/>
        <p:txBody>
          <a:bodyPr/>
          <a:lstStyle/>
          <a:p>
            <a:pPr marL="0" indent="0">
              <a:lnSpc>
                <a:spcPct val="150000"/>
              </a:lnSpc>
              <a:buNone/>
            </a:pPr>
            <a:r>
              <a:rPr lang="en-GB" sz="2600" b="0" i="0" u="none" strike="noStrike" dirty="0">
                <a:solidFill>
                  <a:srgbClr val="000000"/>
                </a:solidFill>
                <a:effectLst/>
              </a:rPr>
              <a:t>GCW is planned out well so that the most important points stand out clearly.  Good signposting helps the reader to understand the sequence used by the writer.</a:t>
            </a:r>
            <a:endParaRPr lang="en-GB" sz="2600" dirty="0"/>
          </a:p>
        </p:txBody>
      </p:sp>
      <p:sp>
        <p:nvSpPr>
          <p:cNvPr id="6" name="TextBox 5">
            <a:extLst>
              <a:ext uri="{FF2B5EF4-FFF2-40B4-BE49-F238E27FC236}">
                <a16:creationId xmlns:a16="http://schemas.microsoft.com/office/drawing/2014/main" id="{05180D05-AB34-4103-A325-DEDF17EBE2C7}"/>
              </a:ext>
            </a:extLst>
          </p:cNvPr>
          <p:cNvSpPr txBox="1"/>
          <p:nvPr/>
        </p:nvSpPr>
        <p:spPr>
          <a:xfrm>
            <a:off x="838200" y="6477863"/>
            <a:ext cx="10515600" cy="369332"/>
          </a:xfrm>
          <a:prstGeom prst="rect">
            <a:avLst/>
          </a:prstGeom>
          <a:noFill/>
        </p:spPr>
        <p:txBody>
          <a:bodyPr wrap="square">
            <a:spAutoFit/>
          </a:bodyPr>
          <a:lstStyle/>
          <a:p>
            <a:r>
              <a:rPr lang="en-GB" b="0" i="0" u="none" strike="noStrike" dirty="0">
                <a:solidFill>
                  <a:srgbClr val="000000"/>
                </a:solidFill>
                <a:effectLst/>
                <a:latin typeface="Calibri" panose="020F0502020204030204" pitchFamily="34" charset="0"/>
              </a:rPr>
              <a:t>Adapted from: Cottrell, S. (2017) </a:t>
            </a:r>
            <a:r>
              <a:rPr lang="en-GB" b="0" i="1" u="none" strike="noStrike" dirty="0">
                <a:solidFill>
                  <a:srgbClr val="000000"/>
                </a:solidFill>
                <a:effectLst/>
                <a:latin typeface="Calibri" panose="020F0502020204030204" pitchFamily="34" charset="0"/>
              </a:rPr>
              <a:t>Critical Thinking Skills</a:t>
            </a:r>
            <a:r>
              <a:rPr lang="en-GB" b="0" i="0" u="none" strike="noStrike" dirty="0">
                <a:solidFill>
                  <a:srgbClr val="000000"/>
                </a:solidFill>
                <a:effectLst/>
                <a:latin typeface="Calibri" panose="020F0502020204030204" pitchFamily="34" charset="0"/>
              </a:rPr>
              <a:t>. 3rd ed. Basingstoke: Palgrave Macmillan.</a:t>
            </a:r>
            <a:r>
              <a:rPr lang="en-GB" b="0" i="0" dirty="0">
                <a:solidFill>
                  <a:srgbClr val="000000"/>
                </a:solidFill>
                <a:effectLst/>
                <a:latin typeface="Calibri" panose="020F0502020204030204" pitchFamily="34" charset="0"/>
              </a:rPr>
              <a:t>​</a:t>
            </a:r>
            <a:endParaRPr lang="en-GB" dirty="0"/>
          </a:p>
        </p:txBody>
      </p:sp>
    </p:spTree>
    <p:extLst>
      <p:ext uri="{BB962C8B-B14F-4D97-AF65-F5344CB8AC3E}">
        <p14:creationId xmlns:p14="http://schemas.microsoft.com/office/powerpoint/2010/main" val="202756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4CEB-F14D-463D-AB7B-F2D535326186}"/>
              </a:ext>
            </a:extLst>
          </p:cNvPr>
          <p:cNvSpPr>
            <a:spLocks noGrp="1"/>
          </p:cNvSpPr>
          <p:nvPr>
            <p:ph type="title"/>
          </p:nvPr>
        </p:nvSpPr>
        <p:spPr>
          <a:xfrm>
            <a:off x="838200" y="365127"/>
            <a:ext cx="10515600" cy="1325563"/>
          </a:xfrm>
        </p:spPr>
        <p:txBody>
          <a:bodyPr/>
          <a:lstStyle/>
          <a:p>
            <a:r>
              <a:rPr lang="en-GB"/>
              <a:t>5 critical questions</a:t>
            </a:r>
          </a:p>
        </p:txBody>
      </p:sp>
      <p:sp>
        <p:nvSpPr>
          <p:cNvPr id="5" name="Text Placeholder 2"/>
          <p:cNvSpPr>
            <a:spLocks noGrp="1"/>
          </p:cNvSpPr>
          <p:nvPr>
            <p:ph sz="half" idx="1"/>
          </p:nvPr>
        </p:nvSpPr>
        <p:spPr>
          <a:xfrm>
            <a:off x="838200" y="1825625"/>
            <a:ext cx="5181600" cy="4351338"/>
          </a:xfrm>
        </p:spPr>
        <p:txBody>
          <a:bodyPr>
            <a:normAutofit fontScale="92500" lnSpcReduction="10000"/>
          </a:bodyPr>
          <a:lstStyle/>
          <a:p>
            <a:pPr marL="457200" indent="-457200">
              <a:buFont typeface="+mj-lt"/>
              <a:buAutoNum type="arabicPeriod"/>
            </a:pPr>
            <a:r>
              <a:rPr lang="en-GB" dirty="0"/>
              <a:t>Why are you reading this particular text?</a:t>
            </a:r>
          </a:p>
          <a:p>
            <a:pPr marL="457200" indent="-457200">
              <a:buFont typeface="+mj-lt"/>
              <a:buAutoNum type="arabicPeriod"/>
            </a:pPr>
            <a:r>
              <a:rPr lang="en-GB" dirty="0"/>
              <a:t>Why did the authors write it?</a:t>
            </a:r>
          </a:p>
          <a:p>
            <a:pPr marL="457200" indent="-457200">
              <a:buFont typeface="+mj-lt"/>
              <a:buAutoNum type="arabicPeriod"/>
            </a:pPr>
            <a:r>
              <a:rPr lang="en-GB" dirty="0"/>
              <a:t>Can you summarise what is relevant to you?</a:t>
            </a:r>
          </a:p>
          <a:p>
            <a:pPr marL="457200" indent="-457200">
              <a:buFont typeface="+mj-lt"/>
              <a:buAutoNum type="arabicPeriod"/>
            </a:pPr>
            <a:r>
              <a:rPr lang="en-GB" dirty="0"/>
              <a:t>What are they saying? Are you convinced?</a:t>
            </a:r>
          </a:p>
          <a:p>
            <a:pPr marL="457200" indent="-457200">
              <a:buFont typeface="+mj-lt"/>
              <a:buAutoNum type="arabicPeriod"/>
            </a:pPr>
            <a:r>
              <a:rPr lang="en-GB" dirty="0"/>
              <a:t>How might you use the text for your purposes, in the light of its content and your evaluation of the authors’ argument?</a:t>
            </a:r>
          </a:p>
          <a:p>
            <a:endParaRPr lang="en-GB" dirty="0"/>
          </a:p>
          <a:p>
            <a:endParaRPr lang="en-GB" dirty="0"/>
          </a:p>
          <a:p>
            <a:endParaRPr lang="en-GB" dirty="0"/>
          </a:p>
          <a:p>
            <a:endParaRPr lang="en-GB" dirty="0"/>
          </a:p>
        </p:txBody>
      </p:sp>
      <p:graphicFrame>
        <p:nvGraphicFramePr>
          <p:cNvPr id="10" name="Content Placeholder 9" descr="Critical thinking, critical reading, critical writing cycle showing interconnectedness">
            <a:extLst>
              <a:ext uri="{FF2B5EF4-FFF2-40B4-BE49-F238E27FC236}">
                <a16:creationId xmlns:a16="http://schemas.microsoft.com/office/drawing/2014/main" id="{4236D4E9-83A9-4673-9215-3F840F43B16E}"/>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193841" y="6492875"/>
            <a:ext cx="7804318" cy="276999"/>
          </a:xfrm>
          <a:prstGeom prst="rect">
            <a:avLst/>
          </a:prstGeom>
          <a:noFill/>
        </p:spPr>
        <p:txBody>
          <a:bodyPr wrap="square" rtlCol="0">
            <a:spAutoFit/>
          </a:bodyPr>
          <a:lstStyle/>
          <a:p>
            <a:r>
              <a:rPr lang="en-GB" sz="1200" dirty="0"/>
              <a:t>Adapted from Wallace, M. and Wray, A. (2016) </a:t>
            </a:r>
            <a:r>
              <a:rPr lang="en-GB" sz="1200" i="1" dirty="0"/>
              <a:t>Critical Reading and Writing for Postgraduates</a:t>
            </a:r>
            <a:r>
              <a:rPr lang="en-GB" sz="1200" dirty="0"/>
              <a:t>.  3rd ed. Los Angeles: SAGE.</a:t>
            </a:r>
            <a:endParaRPr lang="en-GB" dirty="0"/>
          </a:p>
        </p:txBody>
      </p:sp>
    </p:spTree>
    <p:extLst>
      <p:ext uri="{BB962C8B-B14F-4D97-AF65-F5344CB8AC3E}">
        <p14:creationId xmlns:p14="http://schemas.microsoft.com/office/powerpoint/2010/main" val="60771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Meet the FET Library team</a:t>
            </a:r>
          </a:p>
        </p:txBody>
      </p:sp>
      <p:pic>
        <p:nvPicPr>
          <p:cNvPr id="6" name="Content Placeholder 5" descr="FET Librarians">
            <a:extLst>
              <a:ext uri="{FF2B5EF4-FFF2-40B4-BE49-F238E27FC236}">
                <a16:creationId xmlns:a16="http://schemas.microsoft.com/office/drawing/2014/main" id="{F8ECE922-AD9A-4408-9314-53C15AB562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7471" y="1825625"/>
            <a:ext cx="5017057" cy="4351338"/>
          </a:xfrm>
        </p:spPr>
      </p:pic>
    </p:spTree>
    <p:extLst>
      <p:ext uri="{BB962C8B-B14F-4D97-AF65-F5344CB8AC3E}">
        <p14:creationId xmlns:p14="http://schemas.microsoft.com/office/powerpoint/2010/main" val="278672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117EA8-65CB-40DE-A3B3-652A8FC4310B}"/>
              </a:ext>
            </a:extLst>
          </p:cNvPr>
          <p:cNvSpPr>
            <a:spLocks noGrp="1"/>
          </p:cNvSpPr>
          <p:nvPr>
            <p:ph type="title"/>
          </p:nvPr>
        </p:nvSpPr>
        <p:spPr/>
        <p:txBody>
          <a:bodyPr/>
          <a:lstStyle/>
          <a:p>
            <a:r>
              <a:rPr lang="en-GB" dirty="0"/>
              <a:t>Critical Writing</a:t>
            </a:r>
          </a:p>
        </p:txBody>
      </p:sp>
      <p:graphicFrame>
        <p:nvGraphicFramePr>
          <p:cNvPr id="8" name="Table 7">
            <a:extLst>
              <a:ext uri="{FF2B5EF4-FFF2-40B4-BE49-F238E27FC236}">
                <a16:creationId xmlns:a16="http://schemas.microsoft.com/office/drawing/2014/main" id="{4F23A427-540E-4694-AE98-6E8A4A7E4D6D}"/>
              </a:ext>
            </a:extLst>
          </p:cNvPr>
          <p:cNvGraphicFramePr>
            <a:graphicFrameLocks noGrp="1"/>
          </p:cNvGraphicFramePr>
          <p:nvPr/>
        </p:nvGraphicFramePr>
        <p:xfrm>
          <a:off x="1881447" y="1546168"/>
          <a:ext cx="8429106" cy="5063086"/>
        </p:xfrm>
        <a:graphic>
          <a:graphicData uri="http://schemas.openxmlformats.org/drawingml/2006/table">
            <a:tbl>
              <a:tblPr firstRow="1" firstCol="1" bandRow="1">
                <a:tableStyleId>{7DF18680-E054-41AD-8BC1-D1AEF772440D}</a:tableStyleId>
              </a:tblPr>
              <a:tblGrid>
                <a:gridCol w="4214553">
                  <a:extLst>
                    <a:ext uri="{9D8B030D-6E8A-4147-A177-3AD203B41FA5}">
                      <a16:colId xmlns:a16="http://schemas.microsoft.com/office/drawing/2014/main" val="2108777333"/>
                    </a:ext>
                  </a:extLst>
                </a:gridCol>
                <a:gridCol w="4214553">
                  <a:extLst>
                    <a:ext uri="{9D8B030D-6E8A-4147-A177-3AD203B41FA5}">
                      <a16:colId xmlns:a16="http://schemas.microsoft.com/office/drawing/2014/main" val="1632924574"/>
                    </a:ext>
                  </a:extLst>
                </a:gridCol>
              </a:tblGrid>
              <a:tr h="723298">
                <a:tc>
                  <a:txBody>
                    <a:bodyPr/>
                    <a:lstStyle/>
                    <a:p>
                      <a:pPr marL="0" algn="ctr" defTabSz="609555" rtl="0" eaLnBrk="1" latinLnBrk="0" hangingPunct="1">
                        <a:lnSpc>
                          <a:spcPct val="107000"/>
                        </a:lnSpc>
                        <a:spcAft>
                          <a:spcPts val="0"/>
                        </a:spcAft>
                      </a:pPr>
                      <a:r>
                        <a:rPr lang="en-GB" sz="2000" kern="1200" dirty="0">
                          <a:effectLst/>
                          <a:latin typeface="Tahoma" panose="020B0604030504040204" pitchFamily="34" charset="0"/>
                          <a:ea typeface="Tahoma" panose="020B0604030504040204" pitchFamily="34" charset="0"/>
                          <a:cs typeface="Tahoma" panose="020B0604030504040204" pitchFamily="34" charset="0"/>
                        </a:rPr>
                        <a:t>Descriptive writing</a:t>
                      </a:r>
                      <a:endParaRPr lang="en-GB" sz="2000" b="0" kern="120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tc>
                <a:tc>
                  <a:txBody>
                    <a:bodyPr/>
                    <a:lstStyle/>
                    <a:p>
                      <a:pPr marL="0" algn="ctr" defTabSz="609555" rtl="0" eaLnBrk="1" latinLnBrk="0" hangingPunct="1">
                        <a:lnSpc>
                          <a:spcPct val="107000"/>
                        </a:lnSpc>
                        <a:spcAft>
                          <a:spcPts val="0"/>
                        </a:spcAft>
                      </a:pPr>
                      <a:r>
                        <a:rPr lang="en-GB" sz="2000" b="1" kern="1200" dirty="0">
                          <a:effectLst/>
                          <a:latin typeface="Tahoma" panose="020B0604030504040204" pitchFamily="34" charset="0"/>
                          <a:ea typeface="Tahoma" panose="020B0604030504040204" pitchFamily="34" charset="0"/>
                          <a:cs typeface="Tahoma" panose="020B0604030504040204" pitchFamily="34" charset="0"/>
                        </a:rPr>
                        <a:t>Critical writing</a:t>
                      </a:r>
                      <a:endParaRPr lang="en-GB" sz="2000" b="1" kern="120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75000"/>
                      </a:schemeClr>
                    </a:solidFill>
                  </a:tcPr>
                </a:tc>
                <a:extLst>
                  <a:ext uri="{0D108BD9-81ED-4DB2-BD59-A6C34878D82A}">
                    <a16:rowId xmlns:a16="http://schemas.microsoft.com/office/drawing/2014/main" val="1511484260"/>
                  </a:ext>
                </a:extLst>
              </a:tr>
              <a:tr h="723298">
                <a:tc>
                  <a:txBody>
                    <a:bodyPr/>
                    <a:lstStyle/>
                    <a:p>
                      <a:pPr marL="0" algn="ctr" defTabSz="609555" rtl="0" eaLnBrk="1" latinLnBrk="0" hangingPunct="1">
                        <a:lnSpc>
                          <a:spcPct val="107000"/>
                        </a:lnSpc>
                        <a:spcAft>
                          <a:spcPts val="0"/>
                        </a:spcAft>
                      </a:pPr>
                      <a:r>
                        <a:rPr lang="en-GB" sz="2000" b="0"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States what happened</a:t>
                      </a:r>
                    </a:p>
                  </a:txBody>
                  <a:tcPr marL="48833" marR="48833" marT="0" marB="0" anchor="ctr">
                    <a:solidFill>
                      <a:schemeClr val="accent1">
                        <a:lumMod val="60000"/>
                        <a:lumOff val="40000"/>
                      </a:schemeClr>
                    </a:solidFill>
                  </a:tcPr>
                </a:tc>
                <a:tc>
                  <a:txBody>
                    <a:bodyPr/>
                    <a:lstStyle/>
                    <a:p>
                      <a:pPr marL="0" algn="ctr" defTabSz="609555" rtl="0" eaLnBrk="1" latinLnBrk="0" hangingPunct="1">
                        <a:lnSpc>
                          <a:spcPct val="107000"/>
                        </a:lnSpc>
                        <a:spcAft>
                          <a:spcPts val="0"/>
                        </a:spcAft>
                      </a:pPr>
                      <a:r>
                        <a:rPr lang="en-GB" sz="2000" kern="1200" dirty="0">
                          <a:effectLst/>
                          <a:latin typeface="Tahoma" panose="020B0604030504040204" pitchFamily="34" charset="0"/>
                          <a:ea typeface="Tahoma" panose="020B0604030504040204" pitchFamily="34" charset="0"/>
                          <a:cs typeface="Tahoma" panose="020B0604030504040204" pitchFamily="34" charset="0"/>
                        </a:rPr>
                        <a:t>Identifies the significance</a:t>
                      </a:r>
                      <a:endParaRPr lang="en-GB" sz="2000" b="0" kern="120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48885299"/>
                  </a:ext>
                </a:extLst>
              </a:tr>
              <a:tr h="723298">
                <a:tc>
                  <a:txBody>
                    <a:bodyPr/>
                    <a:lstStyle/>
                    <a:p>
                      <a:pPr algn="ctr">
                        <a:lnSpc>
                          <a:spcPct val="107000"/>
                        </a:lnSpc>
                        <a:spcAft>
                          <a:spcPts val="0"/>
                        </a:spcAft>
                      </a:pPr>
                      <a:r>
                        <a:rPr lang="en-GB"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States what something is like</a:t>
                      </a:r>
                    </a:p>
                  </a:txBody>
                  <a:tcPr marL="48833" marR="48833" marT="0" marB="0" anchor="ctr">
                    <a:solidFill>
                      <a:schemeClr val="accent1">
                        <a:lumMod val="60000"/>
                        <a:lumOff val="40000"/>
                      </a:schemeClr>
                    </a:solidFill>
                  </a:tcPr>
                </a:tc>
                <a:tc>
                  <a:txBody>
                    <a:bodyPr/>
                    <a:lstStyle/>
                    <a:p>
                      <a:pPr algn="ctr">
                        <a:lnSpc>
                          <a:spcPct val="107000"/>
                        </a:lnSpc>
                        <a:spcAft>
                          <a:spcPts val="0"/>
                        </a:spcAft>
                      </a:pPr>
                      <a:r>
                        <a:rPr lang="en-GB" sz="2000" dirty="0">
                          <a:effectLst/>
                          <a:latin typeface="Tahoma" panose="020B0604030504040204" pitchFamily="34" charset="0"/>
                          <a:ea typeface="Tahoma" panose="020B0604030504040204" pitchFamily="34" charset="0"/>
                          <a:cs typeface="Tahoma" panose="020B0604030504040204" pitchFamily="34" charset="0"/>
                        </a:rPr>
                        <a:t>Evaluates (judges the value) strengths and weaknesses</a:t>
                      </a:r>
                      <a:endParaRPr lang="en-GB" sz="2000" b="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1994109915"/>
                  </a:ext>
                </a:extLst>
              </a:tr>
              <a:tr h="723298">
                <a:tc>
                  <a:txBody>
                    <a:bodyPr/>
                    <a:lstStyle/>
                    <a:p>
                      <a:pPr algn="ctr">
                        <a:lnSpc>
                          <a:spcPct val="107000"/>
                        </a:lnSpc>
                        <a:spcAft>
                          <a:spcPts val="0"/>
                        </a:spcAft>
                      </a:pPr>
                      <a:r>
                        <a:rPr lang="en-GB"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Gives </a:t>
                      </a:r>
                      <a:r>
                        <a:rPr lang="en-GB" sz="2000" b="0"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the story so far</a:t>
                      </a:r>
                    </a:p>
                  </a:txBody>
                  <a:tcPr marL="48833" marR="48833" marT="0" marB="0" anchor="ctr">
                    <a:solidFill>
                      <a:schemeClr val="accent1">
                        <a:lumMod val="60000"/>
                        <a:lumOff val="40000"/>
                      </a:schemeClr>
                    </a:solidFill>
                  </a:tcPr>
                </a:tc>
                <a:tc>
                  <a:txBody>
                    <a:bodyPr/>
                    <a:lstStyle/>
                    <a:p>
                      <a:pPr algn="ctr">
                        <a:lnSpc>
                          <a:spcPct val="107000"/>
                        </a:lnSpc>
                        <a:spcAft>
                          <a:spcPts val="0"/>
                        </a:spcAft>
                      </a:pPr>
                      <a:r>
                        <a:rPr lang="en-GB" sz="2000" dirty="0">
                          <a:effectLst/>
                          <a:latin typeface="Tahoma" panose="020B0604030504040204" pitchFamily="34" charset="0"/>
                          <a:ea typeface="Tahoma" panose="020B0604030504040204" pitchFamily="34" charset="0"/>
                          <a:cs typeface="Tahoma" panose="020B0604030504040204" pitchFamily="34" charset="0"/>
                        </a:rPr>
                        <a:t>Weighs one piece of information against another</a:t>
                      </a:r>
                      <a:endParaRPr lang="en-GB" sz="2000" b="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665687309"/>
                  </a:ext>
                </a:extLst>
              </a:tr>
              <a:tr h="723298">
                <a:tc>
                  <a:txBody>
                    <a:bodyPr/>
                    <a:lstStyle/>
                    <a:p>
                      <a:pPr algn="ctr">
                        <a:lnSpc>
                          <a:spcPct val="107000"/>
                        </a:lnSpc>
                        <a:spcAft>
                          <a:spcPts val="0"/>
                        </a:spcAft>
                      </a:pPr>
                      <a:r>
                        <a:rPr lang="en-GB"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States the order in which things happened</a:t>
                      </a:r>
                    </a:p>
                  </a:txBody>
                  <a:tcPr marL="48833" marR="48833" marT="0" marB="0" anchor="ctr">
                    <a:solidFill>
                      <a:schemeClr val="accent1">
                        <a:lumMod val="60000"/>
                        <a:lumOff val="40000"/>
                      </a:schemeClr>
                    </a:solidFill>
                  </a:tcPr>
                </a:tc>
                <a:tc>
                  <a:txBody>
                    <a:bodyPr/>
                    <a:lstStyle/>
                    <a:p>
                      <a:pPr algn="ctr">
                        <a:lnSpc>
                          <a:spcPct val="107000"/>
                        </a:lnSpc>
                        <a:spcAft>
                          <a:spcPts val="0"/>
                        </a:spcAft>
                      </a:pPr>
                      <a:r>
                        <a:rPr lang="en-GB" sz="2000" dirty="0">
                          <a:effectLst/>
                          <a:latin typeface="Tahoma" panose="020B0604030504040204" pitchFamily="34" charset="0"/>
                          <a:ea typeface="Tahoma" panose="020B0604030504040204" pitchFamily="34" charset="0"/>
                          <a:cs typeface="Tahoma" panose="020B0604030504040204" pitchFamily="34" charset="0"/>
                        </a:rPr>
                        <a:t>Makes reasoned judgements</a:t>
                      </a:r>
                      <a:endParaRPr lang="en-GB" sz="2000" b="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2733124984"/>
                  </a:ext>
                </a:extLst>
              </a:tr>
              <a:tr h="723298">
                <a:tc>
                  <a:txBody>
                    <a:bodyPr/>
                    <a:lstStyle/>
                    <a:p>
                      <a:pPr algn="ctr">
                        <a:lnSpc>
                          <a:spcPct val="107000"/>
                        </a:lnSpc>
                        <a:spcAft>
                          <a:spcPts val="0"/>
                        </a:spcAft>
                      </a:pPr>
                      <a:r>
                        <a:rPr lang="en-GB"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Explains what a theory says</a:t>
                      </a:r>
                    </a:p>
                  </a:txBody>
                  <a:tcPr marL="48833" marR="48833" marT="0" marB="0" anchor="ctr">
                    <a:solidFill>
                      <a:schemeClr val="accent1">
                        <a:lumMod val="60000"/>
                        <a:lumOff val="40000"/>
                      </a:schemeClr>
                    </a:solidFill>
                  </a:tcPr>
                </a:tc>
                <a:tc>
                  <a:txBody>
                    <a:bodyPr/>
                    <a:lstStyle/>
                    <a:p>
                      <a:pPr algn="ctr">
                        <a:lnSpc>
                          <a:spcPct val="107000"/>
                        </a:lnSpc>
                        <a:spcAft>
                          <a:spcPts val="0"/>
                        </a:spcAft>
                      </a:pPr>
                      <a:r>
                        <a:rPr lang="en-GB" sz="2000" dirty="0">
                          <a:effectLst/>
                          <a:latin typeface="Tahoma" panose="020B0604030504040204" pitchFamily="34" charset="0"/>
                          <a:ea typeface="Tahoma" panose="020B0604030504040204" pitchFamily="34" charset="0"/>
                          <a:cs typeface="Tahoma" panose="020B0604030504040204" pitchFamily="34" charset="0"/>
                        </a:rPr>
                        <a:t>Shows why something is relevant or suitable</a:t>
                      </a:r>
                      <a:endParaRPr lang="en-GB" sz="2000" b="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2822040121"/>
                  </a:ext>
                </a:extLst>
              </a:tr>
              <a:tr h="723298">
                <a:tc>
                  <a:txBody>
                    <a:bodyPr/>
                    <a:lstStyle/>
                    <a:p>
                      <a:pPr algn="ctr">
                        <a:lnSpc>
                          <a:spcPct val="107000"/>
                        </a:lnSpc>
                        <a:spcAft>
                          <a:spcPts val="0"/>
                        </a:spcAft>
                      </a:pPr>
                      <a:r>
                        <a:rPr lang="en-GB"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Explains how something works</a:t>
                      </a:r>
                    </a:p>
                  </a:txBody>
                  <a:tcPr marL="48833" marR="48833" marT="0" marB="0" anchor="ctr">
                    <a:solidFill>
                      <a:schemeClr val="accent1">
                        <a:lumMod val="60000"/>
                        <a:lumOff val="40000"/>
                      </a:schemeClr>
                    </a:solidFill>
                  </a:tcPr>
                </a:tc>
                <a:tc>
                  <a:txBody>
                    <a:bodyPr/>
                    <a:lstStyle/>
                    <a:p>
                      <a:pPr algn="ctr">
                        <a:lnSpc>
                          <a:spcPct val="107000"/>
                        </a:lnSpc>
                        <a:spcAft>
                          <a:spcPts val="0"/>
                        </a:spcAft>
                      </a:pPr>
                      <a:r>
                        <a:rPr lang="en-GB" sz="2000" dirty="0">
                          <a:effectLst/>
                          <a:latin typeface="Tahoma" panose="020B0604030504040204" pitchFamily="34" charset="0"/>
                          <a:ea typeface="Tahoma" panose="020B0604030504040204" pitchFamily="34" charset="0"/>
                          <a:cs typeface="Tahoma" panose="020B0604030504040204" pitchFamily="34" charset="0"/>
                        </a:rPr>
                        <a:t>Indicates why something will work (best)</a:t>
                      </a:r>
                      <a:endParaRPr lang="en-GB" sz="2000" b="0" dirty="0">
                        <a:solidFill>
                          <a:schemeClr val="accent3">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48833" marR="48833" marT="0" marB="0" anchor="ctr">
                    <a:solidFill>
                      <a:schemeClr val="accent6">
                        <a:lumMod val="40000"/>
                        <a:lumOff val="60000"/>
                      </a:schemeClr>
                    </a:solidFill>
                  </a:tcPr>
                </a:tc>
                <a:extLst>
                  <a:ext uri="{0D108BD9-81ED-4DB2-BD59-A6C34878D82A}">
                    <a16:rowId xmlns:a16="http://schemas.microsoft.com/office/drawing/2014/main" val="1485410974"/>
                  </a:ext>
                </a:extLst>
              </a:tr>
            </a:tbl>
          </a:graphicData>
        </a:graphic>
      </p:graphicFrame>
    </p:spTree>
    <p:extLst>
      <p:ext uri="{BB962C8B-B14F-4D97-AF65-F5344CB8AC3E}">
        <p14:creationId xmlns:p14="http://schemas.microsoft.com/office/powerpoint/2010/main" val="2513906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78AF-F712-4FF7-8103-349C7152E9B3}"/>
              </a:ext>
            </a:extLst>
          </p:cNvPr>
          <p:cNvSpPr>
            <a:spLocks noGrp="1"/>
          </p:cNvSpPr>
          <p:nvPr>
            <p:ph type="title"/>
          </p:nvPr>
        </p:nvSpPr>
        <p:spPr/>
        <p:txBody>
          <a:bodyPr/>
          <a:lstStyle/>
          <a:p>
            <a:r>
              <a:rPr lang="en-GB" dirty="0"/>
              <a:t>Descriptive or Critical – Quiz!</a:t>
            </a:r>
          </a:p>
        </p:txBody>
      </p:sp>
      <p:sp>
        <p:nvSpPr>
          <p:cNvPr id="3" name="Content Placeholder 2">
            <a:extLst>
              <a:ext uri="{FF2B5EF4-FFF2-40B4-BE49-F238E27FC236}">
                <a16:creationId xmlns:a16="http://schemas.microsoft.com/office/drawing/2014/main" id="{4B1DD47F-B83B-434C-82DD-FD98CF9D6FBD}"/>
              </a:ext>
            </a:extLst>
          </p:cNvPr>
          <p:cNvSpPr>
            <a:spLocks noGrp="1"/>
          </p:cNvSpPr>
          <p:nvPr>
            <p:ph sz="half" idx="1"/>
          </p:nvPr>
        </p:nvSpPr>
        <p:spPr/>
        <p:txBody>
          <a:bodyPr>
            <a:normAutofit/>
          </a:bodyPr>
          <a:lstStyle/>
          <a:p>
            <a:pPr>
              <a:lnSpc>
                <a:spcPct val="100000"/>
              </a:lnSpc>
              <a:spcAft>
                <a:spcPts val="1200"/>
              </a:spcAft>
            </a:pPr>
            <a:r>
              <a:rPr lang="en-GB" dirty="0"/>
              <a:t>Test your knowledge!</a:t>
            </a:r>
          </a:p>
          <a:p>
            <a:pPr>
              <a:lnSpc>
                <a:spcPct val="100000"/>
              </a:lnSpc>
              <a:spcAft>
                <a:spcPts val="1200"/>
              </a:spcAft>
            </a:pPr>
            <a:r>
              <a:rPr lang="en-GB" dirty="0"/>
              <a:t>Menti.com Quiz</a:t>
            </a:r>
          </a:p>
          <a:p>
            <a:pPr>
              <a:lnSpc>
                <a:spcPct val="100000"/>
              </a:lnSpc>
              <a:spcAft>
                <a:spcPts val="1200"/>
              </a:spcAft>
            </a:pPr>
            <a:r>
              <a:rPr lang="en-GB" dirty="0"/>
              <a:t>4 sentences</a:t>
            </a:r>
          </a:p>
          <a:p>
            <a:pPr>
              <a:lnSpc>
                <a:spcPct val="100000"/>
              </a:lnSpc>
              <a:spcAft>
                <a:spcPts val="1200"/>
              </a:spcAft>
            </a:pPr>
            <a:endParaRPr lang="en-GB" dirty="0"/>
          </a:p>
          <a:p>
            <a:pPr>
              <a:lnSpc>
                <a:spcPct val="100000"/>
              </a:lnSpc>
              <a:spcAft>
                <a:spcPts val="1200"/>
              </a:spcAft>
            </a:pPr>
            <a:r>
              <a:rPr lang="en-GB" dirty="0"/>
              <a:t>How could you tell?</a:t>
            </a:r>
          </a:p>
          <a:p>
            <a:pPr>
              <a:lnSpc>
                <a:spcPct val="100000"/>
              </a:lnSpc>
              <a:spcAft>
                <a:spcPts val="1200"/>
              </a:spcAft>
            </a:pPr>
            <a:endParaRPr lang="en-GB" dirty="0"/>
          </a:p>
          <a:p>
            <a:pPr>
              <a:lnSpc>
                <a:spcPct val="100000"/>
              </a:lnSpc>
              <a:spcAft>
                <a:spcPts val="1200"/>
              </a:spcAft>
            </a:pPr>
            <a:endParaRPr lang="en-GB" dirty="0"/>
          </a:p>
        </p:txBody>
      </p:sp>
      <p:pic>
        <p:nvPicPr>
          <p:cNvPr id="7" name="Picture 6" descr="Quiz graphic">
            <a:extLst>
              <a:ext uri="{FF2B5EF4-FFF2-40B4-BE49-F238E27FC236}">
                <a16:creationId xmlns:a16="http://schemas.microsoft.com/office/drawing/2014/main" id="{EF182E98-271E-41A7-B750-109FEAC89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6200" y="2070099"/>
            <a:ext cx="4241800" cy="4241800"/>
          </a:xfrm>
          <a:prstGeom prst="rect">
            <a:avLst/>
          </a:prstGeom>
        </p:spPr>
      </p:pic>
      <p:sp>
        <p:nvSpPr>
          <p:cNvPr id="9" name="TextBox 8">
            <a:extLst>
              <a:ext uri="{FF2B5EF4-FFF2-40B4-BE49-F238E27FC236}">
                <a16:creationId xmlns:a16="http://schemas.microsoft.com/office/drawing/2014/main" id="{90765CE8-6C8F-408A-BC97-C0758AD1CEDD}"/>
              </a:ext>
            </a:extLst>
          </p:cNvPr>
          <p:cNvSpPr txBox="1"/>
          <p:nvPr/>
        </p:nvSpPr>
        <p:spPr>
          <a:xfrm>
            <a:off x="8376476" y="6338986"/>
            <a:ext cx="2291525" cy="307777"/>
          </a:xfrm>
          <a:prstGeom prst="rect">
            <a:avLst/>
          </a:prstGeom>
          <a:noFill/>
        </p:spPr>
        <p:txBody>
          <a:bodyPr wrap="none" rtlCol="0">
            <a:spAutoFit/>
          </a:bodyPr>
          <a:lstStyle/>
          <a:p>
            <a:r>
              <a:rPr lang="en-GB" sz="1400" dirty="0"/>
              <a:t>Image by </a:t>
            </a:r>
            <a:r>
              <a:rPr lang="en-GB" sz="1400" u="sng" dirty="0" err="1">
                <a:hlinkClick r:id="rId4"/>
              </a:rPr>
              <a:t>Garaz</a:t>
            </a:r>
            <a:r>
              <a:rPr lang="en-GB" sz="1400" dirty="0"/>
              <a:t> from </a:t>
            </a:r>
            <a:r>
              <a:rPr lang="en-GB" sz="1400" u="sng" dirty="0" err="1">
                <a:hlinkClick r:id="rId5"/>
              </a:rPr>
              <a:t>Pixabay</a:t>
            </a:r>
            <a:endParaRPr lang="en-GB" sz="1400" dirty="0"/>
          </a:p>
        </p:txBody>
      </p:sp>
    </p:spTree>
    <p:extLst>
      <p:ext uri="{BB962C8B-B14F-4D97-AF65-F5344CB8AC3E}">
        <p14:creationId xmlns:p14="http://schemas.microsoft.com/office/powerpoint/2010/main" val="1910035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CB4-D89D-4C69-AD22-9CBC7D12E70E}"/>
              </a:ext>
            </a:extLst>
          </p:cNvPr>
          <p:cNvSpPr>
            <a:spLocks noGrp="1"/>
          </p:cNvSpPr>
          <p:nvPr>
            <p:ph type="title"/>
          </p:nvPr>
        </p:nvSpPr>
        <p:spPr/>
        <p:txBody>
          <a:bodyPr/>
          <a:lstStyle/>
          <a:p>
            <a:r>
              <a:rPr lang="en-GB" dirty="0"/>
              <a:t>Critical Language – Linking words</a:t>
            </a:r>
          </a:p>
        </p:txBody>
      </p:sp>
      <p:sp>
        <p:nvSpPr>
          <p:cNvPr id="3" name="Content Placeholder 2">
            <a:extLst>
              <a:ext uri="{FF2B5EF4-FFF2-40B4-BE49-F238E27FC236}">
                <a16:creationId xmlns:a16="http://schemas.microsoft.com/office/drawing/2014/main" id="{6CE26C0D-82CA-4470-AE93-C16EC1BA3C73}"/>
              </a:ext>
            </a:extLst>
          </p:cNvPr>
          <p:cNvSpPr>
            <a:spLocks noGrp="1"/>
          </p:cNvSpPr>
          <p:nvPr>
            <p:ph sz="half" idx="1"/>
          </p:nvPr>
        </p:nvSpPr>
        <p:spPr/>
        <p:txBody>
          <a:bodyPr>
            <a:noAutofit/>
          </a:bodyPr>
          <a:lstStyle/>
          <a:p>
            <a:pPr marL="0" indent="0">
              <a:buNone/>
            </a:pPr>
            <a:r>
              <a:rPr lang="en-GB" altLang="en-US" dirty="0"/>
              <a:t>Academic </a:t>
            </a:r>
            <a:r>
              <a:rPr lang="en-GB" altLang="en-US" dirty="0" err="1"/>
              <a:t>Phrasebank</a:t>
            </a:r>
            <a:r>
              <a:rPr lang="en-GB" altLang="en-US" dirty="0"/>
              <a:t> &gt; </a:t>
            </a:r>
            <a:r>
              <a:rPr lang="en-GB" altLang="en-US" dirty="0">
                <a:hlinkClick r:id="rId3"/>
              </a:rPr>
              <a:t>Being critical</a:t>
            </a:r>
            <a:endParaRPr lang="en-GB" altLang="en-US" dirty="0"/>
          </a:p>
          <a:p>
            <a:pPr marL="0" indent="0">
              <a:buNone/>
            </a:pPr>
            <a:endParaRPr lang="en-GB" dirty="0"/>
          </a:p>
          <a:p>
            <a:pPr marL="0" indent="0">
              <a:buNone/>
            </a:pPr>
            <a:r>
              <a:rPr lang="en-GB" dirty="0">
                <a:hlinkClick r:id="rId4"/>
              </a:rPr>
              <a:t>How to write critically</a:t>
            </a:r>
            <a:endParaRPr lang="en-GB" dirty="0"/>
          </a:p>
          <a:p>
            <a:endParaRPr lang="en-GB" dirty="0"/>
          </a:p>
          <a:p>
            <a:pPr marL="0" indent="0">
              <a:buNone/>
            </a:pPr>
            <a:endParaRPr lang="en-GB" b="1" dirty="0"/>
          </a:p>
        </p:txBody>
      </p:sp>
      <p:sp>
        <p:nvSpPr>
          <p:cNvPr id="4" name="Content Placeholder 3">
            <a:extLst>
              <a:ext uri="{FF2B5EF4-FFF2-40B4-BE49-F238E27FC236}">
                <a16:creationId xmlns:a16="http://schemas.microsoft.com/office/drawing/2014/main" id="{750EEF8E-57AA-4736-9C96-79A96A9A1D68}"/>
              </a:ext>
            </a:extLst>
          </p:cNvPr>
          <p:cNvSpPr>
            <a:spLocks noGrp="1"/>
          </p:cNvSpPr>
          <p:nvPr>
            <p:ph sz="half" idx="2"/>
          </p:nvPr>
        </p:nvSpPr>
        <p:spPr>
          <a:xfrm>
            <a:off x="6095999" y="1690689"/>
            <a:ext cx="5181603" cy="4351338"/>
          </a:xfrm>
        </p:spPr>
        <p:txBody>
          <a:bodyPr>
            <a:noAutofit/>
          </a:bodyPr>
          <a:lstStyle/>
          <a:p>
            <a:pPr marL="0" indent="0">
              <a:lnSpc>
                <a:spcPct val="110000"/>
              </a:lnSpc>
              <a:buNone/>
            </a:pPr>
            <a:r>
              <a:rPr lang="en-GB" sz="2000" dirty="0"/>
              <a:t>There is, </a:t>
            </a:r>
            <a:r>
              <a:rPr lang="en-GB" sz="2000" b="1" dirty="0"/>
              <a:t>however</a:t>
            </a:r>
            <a:r>
              <a:rPr lang="en-GB" sz="2000" dirty="0"/>
              <a:t>, evidence that individual actions have created a market demand for fewer plastic products. </a:t>
            </a:r>
            <a:r>
              <a:rPr lang="en-GB" sz="2000" b="1" dirty="0"/>
              <a:t>For example</a:t>
            </a:r>
            <a:r>
              <a:rPr lang="en-GB" sz="2000" dirty="0"/>
              <a:t>, many coffee shops now offer discounts to customers using their own cups or extra charges for customers who do not bring their own cups. </a:t>
            </a:r>
            <a:r>
              <a:rPr lang="en-GB" sz="2000" b="1" dirty="0"/>
              <a:t>This could be seen as</a:t>
            </a:r>
            <a:r>
              <a:rPr lang="en-GB" sz="2000" dirty="0"/>
              <a:t> a success of classic neoliberal policy, in that markets will adjust to meet changing customer demand. </a:t>
            </a:r>
            <a:r>
              <a:rPr lang="en-GB" sz="2000" b="1" dirty="0"/>
              <a:t>Despite this</a:t>
            </a:r>
            <a:r>
              <a:rPr lang="en-GB" sz="2000" dirty="0"/>
              <a:t>,  there is no evidence that the uptake of re-usable coffee cups has reduced the number of single-use coffee cups, </a:t>
            </a:r>
            <a:r>
              <a:rPr lang="en-GB" sz="2000" b="1" dirty="0"/>
              <a:t>whilst</a:t>
            </a:r>
            <a:r>
              <a:rPr lang="en-GB" sz="2000" dirty="0"/>
              <a:t> in some cases, changes to alternatives are not as environmentally sound as customers may believe.</a:t>
            </a:r>
          </a:p>
        </p:txBody>
      </p:sp>
    </p:spTree>
    <p:extLst>
      <p:ext uri="{BB962C8B-B14F-4D97-AF65-F5344CB8AC3E}">
        <p14:creationId xmlns:p14="http://schemas.microsoft.com/office/powerpoint/2010/main" val="9602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CB4-D89D-4C69-AD22-9CBC7D12E70E}"/>
              </a:ext>
            </a:extLst>
          </p:cNvPr>
          <p:cNvSpPr>
            <a:spLocks noGrp="1"/>
          </p:cNvSpPr>
          <p:nvPr>
            <p:ph type="title"/>
          </p:nvPr>
        </p:nvSpPr>
        <p:spPr/>
        <p:txBody>
          <a:bodyPr/>
          <a:lstStyle/>
          <a:p>
            <a:r>
              <a:rPr lang="en-GB" dirty="0"/>
              <a:t>Critical Language – Being Cautious</a:t>
            </a:r>
          </a:p>
        </p:txBody>
      </p:sp>
      <p:sp>
        <p:nvSpPr>
          <p:cNvPr id="3" name="Content Placeholder 2">
            <a:extLst>
              <a:ext uri="{FF2B5EF4-FFF2-40B4-BE49-F238E27FC236}">
                <a16:creationId xmlns:a16="http://schemas.microsoft.com/office/drawing/2014/main" id="{6CE26C0D-82CA-4470-AE93-C16EC1BA3C73}"/>
              </a:ext>
            </a:extLst>
          </p:cNvPr>
          <p:cNvSpPr>
            <a:spLocks noGrp="1"/>
          </p:cNvSpPr>
          <p:nvPr>
            <p:ph sz="half" idx="1"/>
          </p:nvPr>
        </p:nvSpPr>
        <p:spPr/>
        <p:txBody>
          <a:bodyPr>
            <a:noAutofit/>
          </a:bodyPr>
          <a:lstStyle/>
          <a:p>
            <a:pPr marL="0" indent="0">
              <a:buNone/>
            </a:pPr>
            <a:r>
              <a:rPr lang="en-GB" altLang="en-US" dirty="0"/>
              <a:t>Academic </a:t>
            </a:r>
            <a:r>
              <a:rPr lang="en-GB" altLang="en-US" dirty="0" err="1"/>
              <a:t>Phrasebank</a:t>
            </a:r>
            <a:r>
              <a:rPr lang="en-GB" altLang="en-US" dirty="0"/>
              <a:t> &gt; </a:t>
            </a:r>
            <a:r>
              <a:rPr lang="en-GB" altLang="en-US" dirty="0">
                <a:hlinkClick r:id="rId3"/>
              </a:rPr>
              <a:t>Being cautious</a:t>
            </a:r>
            <a:endParaRPr lang="en-GB" altLang="en-US" dirty="0"/>
          </a:p>
          <a:p>
            <a:pPr marL="0" indent="0">
              <a:buNone/>
            </a:pPr>
            <a:endParaRPr lang="en-GB" dirty="0"/>
          </a:p>
          <a:p>
            <a:pPr marL="0" indent="0">
              <a:buNone/>
            </a:pPr>
            <a:r>
              <a:rPr lang="en-GB" dirty="0"/>
              <a:t>Writing in an academic style &gt; </a:t>
            </a:r>
            <a:r>
              <a:rPr lang="en-GB" dirty="0">
                <a:hlinkClick r:id="rId4"/>
              </a:rPr>
              <a:t>Being cautious</a:t>
            </a:r>
            <a:endParaRPr lang="en-GB" dirty="0"/>
          </a:p>
          <a:p>
            <a:pPr marL="0" indent="0">
              <a:buNone/>
            </a:pPr>
            <a:endParaRPr lang="en-GB" b="1" dirty="0"/>
          </a:p>
          <a:p>
            <a:pPr marL="0" indent="0">
              <a:buNone/>
            </a:pPr>
            <a:r>
              <a:rPr lang="en-GB" b="0" i="0" dirty="0">
                <a:solidFill>
                  <a:srgbClr val="000000"/>
                </a:solidFill>
                <a:effectLst/>
                <a:latin typeface="+mn-lt"/>
                <a:hlinkClick r:id="rId5"/>
              </a:rPr>
              <a:t>CSIS workshop – Being cautious</a:t>
            </a:r>
            <a:endParaRPr lang="en-GB" dirty="0">
              <a:latin typeface="+mn-lt"/>
            </a:endParaRPr>
          </a:p>
        </p:txBody>
      </p:sp>
      <p:sp>
        <p:nvSpPr>
          <p:cNvPr id="4" name="Content Placeholder 3">
            <a:extLst>
              <a:ext uri="{FF2B5EF4-FFF2-40B4-BE49-F238E27FC236}">
                <a16:creationId xmlns:a16="http://schemas.microsoft.com/office/drawing/2014/main" id="{750EEF8E-57AA-4736-9C96-79A96A9A1D68}"/>
              </a:ext>
            </a:extLst>
          </p:cNvPr>
          <p:cNvSpPr>
            <a:spLocks noGrp="1"/>
          </p:cNvSpPr>
          <p:nvPr>
            <p:ph sz="half" idx="2"/>
          </p:nvPr>
        </p:nvSpPr>
        <p:spPr>
          <a:xfrm>
            <a:off x="6096000" y="1690689"/>
            <a:ext cx="4171950" cy="4351338"/>
          </a:xfrm>
        </p:spPr>
        <p:txBody>
          <a:bodyPr>
            <a:noAutofit/>
          </a:bodyPr>
          <a:lstStyle/>
          <a:p>
            <a:pPr marL="0" indent="0">
              <a:lnSpc>
                <a:spcPct val="110000"/>
              </a:lnSpc>
              <a:buNone/>
            </a:pPr>
            <a:r>
              <a:rPr lang="en-GB" sz="2200" dirty="0"/>
              <a:t>Which is the stronger claim?</a:t>
            </a:r>
          </a:p>
          <a:p>
            <a:pPr marL="0" indent="0">
              <a:lnSpc>
                <a:spcPct val="110000"/>
              </a:lnSpc>
              <a:buNone/>
            </a:pPr>
            <a:endParaRPr lang="en-GB" sz="2200" b="1" dirty="0"/>
          </a:p>
          <a:p>
            <a:pPr marL="0" indent="0">
              <a:lnSpc>
                <a:spcPct val="110000"/>
              </a:lnSpc>
              <a:buNone/>
            </a:pPr>
            <a:r>
              <a:rPr lang="en-GB" sz="2200" b="1" dirty="0"/>
              <a:t>Sentence A:</a:t>
            </a:r>
          </a:p>
          <a:p>
            <a:pPr marL="0" indent="0">
              <a:lnSpc>
                <a:spcPct val="110000"/>
              </a:lnSpc>
              <a:buNone/>
            </a:pPr>
            <a:r>
              <a:rPr lang="en-GB" sz="2200" dirty="0"/>
              <a:t>The results prove that cutting down on single-use plastic production will have a significant factor in reducing ocean pollution.</a:t>
            </a:r>
          </a:p>
          <a:p>
            <a:pPr marL="0" indent="0">
              <a:lnSpc>
                <a:spcPct val="110000"/>
              </a:lnSpc>
              <a:buNone/>
            </a:pPr>
            <a:r>
              <a:rPr lang="en-GB" sz="2200" b="1" dirty="0"/>
              <a:t>Sentence B:</a:t>
            </a:r>
          </a:p>
          <a:p>
            <a:pPr marL="0" indent="0">
              <a:lnSpc>
                <a:spcPct val="110000"/>
              </a:lnSpc>
              <a:buNone/>
            </a:pPr>
            <a:r>
              <a:rPr lang="en-GB" sz="2200" dirty="0"/>
              <a:t>The results suggest that cutting down on single-use plastic production could impact on a reduction in ocean pollution.</a:t>
            </a:r>
          </a:p>
          <a:p>
            <a:pPr marL="0" indent="0">
              <a:lnSpc>
                <a:spcPct val="110000"/>
              </a:lnSpc>
              <a:buNone/>
            </a:pPr>
            <a:endParaRPr lang="en-GB" sz="2200" dirty="0"/>
          </a:p>
        </p:txBody>
      </p:sp>
    </p:spTree>
    <p:extLst>
      <p:ext uri="{BB962C8B-B14F-4D97-AF65-F5344CB8AC3E}">
        <p14:creationId xmlns:p14="http://schemas.microsoft.com/office/powerpoint/2010/main" val="284887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CB4-D89D-4C69-AD22-9CBC7D12E70E}"/>
              </a:ext>
            </a:extLst>
          </p:cNvPr>
          <p:cNvSpPr>
            <a:spLocks noGrp="1"/>
          </p:cNvSpPr>
          <p:nvPr>
            <p:ph type="title"/>
          </p:nvPr>
        </p:nvSpPr>
        <p:spPr/>
        <p:txBody>
          <a:bodyPr/>
          <a:lstStyle/>
          <a:p>
            <a:r>
              <a:rPr lang="en-GB" dirty="0"/>
              <a:t>Critical Language – Being formal</a:t>
            </a:r>
          </a:p>
        </p:txBody>
      </p:sp>
      <p:sp>
        <p:nvSpPr>
          <p:cNvPr id="3" name="Content Placeholder 2">
            <a:extLst>
              <a:ext uri="{FF2B5EF4-FFF2-40B4-BE49-F238E27FC236}">
                <a16:creationId xmlns:a16="http://schemas.microsoft.com/office/drawing/2014/main" id="{6CE26C0D-82CA-4470-AE93-C16EC1BA3C73}"/>
              </a:ext>
            </a:extLst>
          </p:cNvPr>
          <p:cNvSpPr>
            <a:spLocks noGrp="1"/>
          </p:cNvSpPr>
          <p:nvPr>
            <p:ph sz="half" idx="1"/>
          </p:nvPr>
        </p:nvSpPr>
        <p:spPr/>
        <p:txBody>
          <a:bodyPr/>
          <a:lstStyle/>
          <a:p>
            <a:pPr marL="0" indent="0">
              <a:buNone/>
            </a:pPr>
            <a:r>
              <a:rPr lang="en-GB" dirty="0"/>
              <a:t>Writing in an academic style &gt; </a:t>
            </a:r>
            <a:r>
              <a:rPr lang="en-GB" dirty="0">
                <a:hlinkClick r:id="rId3"/>
              </a:rPr>
              <a:t>Being formal</a:t>
            </a:r>
            <a:endParaRPr lang="en-GB" dirty="0"/>
          </a:p>
          <a:p>
            <a:endParaRPr lang="en-GB" dirty="0"/>
          </a:p>
          <a:p>
            <a:pPr marL="0" indent="0">
              <a:buNone/>
            </a:pPr>
            <a:r>
              <a:rPr lang="en-GB" dirty="0">
                <a:hlinkClick r:id="rId4"/>
              </a:rPr>
              <a:t>CSIS workshop – Being formal</a:t>
            </a:r>
            <a:endParaRPr lang="en-GB" dirty="0"/>
          </a:p>
          <a:p>
            <a:endParaRPr lang="en-GB" dirty="0"/>
          </a:p>
          <a:p>
            <a:endParaRPr lang="en-GB" dirty="0"/>
          </a:p>
          <a:p>
            <a:endParaRPr lang="en-GB" dirty="0"/>
          </a:p>
        </p:txBody>
      </p:sp>
      <p:sp>
        <p:nvSpPr>
          <p:cNvPr id="4" name="Content Placeholder 3">
            <a:extLst>
              <a:ext uri="{FF2B5EF4-FFF2-40B4-BE49-F238E27FC236}">
                <a16:creationId xmlns:a16="http://schemas.microsoft.com/office/drawing/2014/main" id="{750EEF8E-57AA-4736-9C96-79A96A9A1D68}"/>
              </a:ext>
            </a:extLst>
          </p:cNvPr>
          <p:cNvSpPr>
            <a:spLocks noGrp="1"/>
          </p:cNvSpPr>
          <p:nvPr>
            <p:ph sz="half" idx="2"/>
          </p:nvPr>
        </p:nvSpPr>
        <p:spPr/>
        <p:txBody>
          <a:bodyPr/>
          <a:lstStyle/>
          <a:p>
            <a:pPr marL="0" indent="0">
              <a:buNone/>
            </a:pPr>
            <a:r>
              <a:rPr lang="en-GB" sz="2200" dirty="0"/>
              <a:t>Which of these sentences is more academic?</a:t>
            </a:r>
          </a:p>
          <a:p>
            <a:endParaRPr lang="en-GB" sz="2200" dirty="0"/>
          </a:p>
          <a:p>
            <a:pPr marL="0" indent="0">
              <a:buNone/>
            </a:pPr>
            <a:r>
              <a:rPr lang="en-GB" sz="2200" b="1" dirty="0"/>
              <a:t>Sentence A:</a:t>
            </a:r>
          </a:p>
          <a:p>
            <a:pPr marL="0" indent="0">
              <a:buNone/>
            </a:pPr>
            <a:r>
              <a:rPr lang="en-GB" sz="2200" dirty="0"/>
              <a:t>I think it is absolutely shocking that vital personal data isn’t being protected from inappropriate uses.</a:t>
            </a:r>
          </a:p>
          <a:p>
            <a:pPr marL="0" indent="0">
              <a:buNone/>
            </a:pPr>
            <a:r>
              <a:rPr lang="en-GB" sz="2200" b="1" dirty="0"/>
              <a:t>Sentence B:</a:t>
            </a:r>
          </a:p>
          <a:p>
            <a:pPr marL="0" indent="0">
              <a:buNone/>
            </a:pPr>
            <a:r>
              <a:rPr lang="en-GB" sz="2200" dirty="0"/>
              <a:t>Chatterjee and </a:t>
            </a:r>
            <a:r>
              <a:rPr lang="en-GB" sz="2200" dirty="0" err="1"/>
              <a:t>Sreenivasulu</a:t>
            </a:r>
            <a:r>
              <a:rPr lang="en-GB" sz="2200" dirty="0"/>
              <a:t> (2021) found that individuals tend to be cautious about sharing personal data and concluded that careful implementation of regulation increased user confidence that their data would not be misused.  </a:t>
            </a:r>
          </a:p>
        </p:txBody>
      </p:sp>
    </p:spTree>
    <p:extLst>
      <p:ext uri="{BB962C8B-B14F-4D97-AF65-F5344CB8AC3E}">
        <p14:creationId xmlns:p14="http://schemas.microsoft.com/office/powerpoint/2010/main" val="272727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4CB4-D89D-4C69-AD22-9CBC7D12E70E}"/>
              </a:ext>
            </a:extLst>
          </p:cNvPr>
          <p:cNvSpPr>
            <a:spLocks noGrp="1"/>
          </p:cNvSpPr>
          <p:nvPr>
            <p:ph type="title"/>
          </p:nvPr>
        </p:nvSpPr>
        <p:spPr/>
        <p:txBody>
          <a:bodyPr/>
          <a:lstStyle/>
          <a:p>
            <a:r>
              <a:rPr lang="en-GB" dirty="0"/>
              <a:t>Critical Language – Being concise</a:t>
            </a:r>
          </a:p>
        </p:txBody>
      </p:sp>
      <p:sp>
        <p:nvSpPr>
          <p:cNvPr id="3" name="Content Placeholder 2">
            <a:extLst>
              <a:ext uri="{FF2B5EF4-FFF2-40B4-BE49-F238E27FC236}">
                <a16:creationId xmlns:a16="http://schemas.microsoft.com/office/drawing/2014/main" id="{6CE26C0D-82CA-4470-AE93-C16EC1BA3C73}"/>
              </a:ext>
            </a:extLst>
          </p:cNvPr>
          <p:cNvSpPr>
            <a:spLocks noGrp="1"/>
          </p:cNvSpPr>
          <p:nvPr>
            <p:ph sz="half" idx="1"/>
          </p:nvPr>
        </p:nvSpPr>
        <p:spPr/>
        <p:txBody>
          <a:bodyPr/>
          <a:lstStyle/>
          <a:p>
            <a:pPr marL="0" indent="0">
              <a:buNone/>
            </a:pPr>
            <a:r>
              <a:rPr lang="en-GB" dirty="0"/>
              <a:t>Writing in an academic style &gt; </a:t>
            </a:r>
            <a:r>
              <a:rPr lang="en-GB" dirty="0">
                <a:hlinkClick r:id="rId3"/>
              </a:rPr>
              <a:t>Being concise and precise</a:t>
            </a:r>
            <a:endParaRPr lang="en-GB" dirty="0"/>
          </a:p>
          <a:p>
            <a:endParaRPr lang="en-GB" dirty="0"/>
          </a:p>
          <a:p>
            <a:r>
              <a:rPr lang="en-GB" dirty="0"/>
              <a:t>Active vs passive sentences</a:t>
            </a:r>
          </a:p>
          <a:p>
            <a:r>
              <a:rPr lang="en-GB" dirty="0"/>
              <a:t>Redundant words</a:t>
            </a:r>
          </a:p>
          <a:p>
            <a:r>
              <a:rPr lang="en-GB" dirty="0"/>
              <a:t>Unambiguous words</a:t>
            </a:r>
          </a:p>
          <a:p>
            <a:endParaRPr lang="en-GB" dirty="0"/>
          </a:p>
          <a:p>
            <a:endParaRPr lang="en-GB" dirty="0"/>
          </a:p>
          <a:p>
            <a:endParaRPr lang="en-GB" dirty="0"/>
          </a:p>
          <a:p>
            <a:endParaRPr lang="en-GB" dirty="0"/>
          </a:p>
        </p:txBody>
      </p:sp>
      <p:sp>
        <p:nvSpPr>
          <p:cNvPr id="4" name="Content Placeholder 3">
            <a:extLst>
              <a:ext uri="{FF2B5EF4-FFF2-40B4-BE49-F238E27FC236}">
                <a16:creationId xmlns:a16="http://schemas.microsoft.com/office/drawing/2014/main" id="{750EEF8E-57AA-4736-9C96-79A96A9A1D68}"/>
              </a:ext>
            </a:extLst>
          </p:cNvPr>
          <p:cNvSpPr>
            <a:spLocks noGrp="1"/>
          </p:cNvSpPr>
          <p:nvPr>
            <p:ph sz="half" idx="2"/>
          </p:nvPr>
        </p:nvSpPr>
        <p:spPr/>
        <p:txBody>
          <a:bodyPr/>
          <a:lstStyle/>
          <a:p>
            <a:pPr marL="0" indent="0">
              <a:buNone/>
            </a:pPr>
            <a:r>
              <a:rPr lang="en-GB" dirty="0"/>
              <a:t>How could we make this sentence more concise?</a:t>
            </a:r>
          </a:p>
          <a:p>
            <a:endParaRPr lang="en-GB" dirty="0"/>
          </a:p>
          <a:p>
            <a:pPr marL="0" indent="0">
              <a:buNone/>
            </a:pPr>
            <a:r>
              <a:rPr lang="en-GB" sz="3200" dirty="0"/>
              <a:t>It is quite clear to see that artificial intelligence is going to be a really key factor in the future of assessment in higher education.  </a:t>
            </a:r>
          </a:p>
        </p:txBody>
      </p:sp>
    </p:spTree>
    <p:extLst>
      <p:ext uri="{BB962C8B-B14F-4D97-AF65-F5344CB8AC3E}">
        <p14:creationId xmlns:p14="http://schemas.microsoft.com/office/powerpoint/2010/main" val="62105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1371-10F4-4F95-B08B-6CBAA1AF24E6}"/>
              </a:ext>
            </a:extLst>
          </p:cNvPr>
          <p:cNvSpPr>
            <a:spLocks noGrp="1"/>
          </p:cNvSpPr>
          <p:nvPr>
            <p:ph type="title"/>
          </p:nvPr>
        </p:nvSpPr>
        <p:spPr/>
        <p:txBody>
          <a:bodyPr/>
          <a:lstStyle/>
          <a:p>
            <a:r>
              <a:rPr lang="en-GB" dirty="0"/>
              <a:t>A short video on paragraphing</a:t>
            </a:r>
          </a:p>
        </p:txBody>
      </p:sp>
      <p:pic>
        <p:nvPicPr>
          <p:cNvPr id="4" name="Picture 3" descr="Screenshot of the video on paragraphing">
            <a:hlinkClick r:id="rId3"/>
          </p:cNvPr>
          <p:cNvPicPr>
            <a:picLocks noChangeAspect="1"/>
          </p:cNvPicPr>
          <p:nvPr/>
        </p:nvPicPr>
        <p:blipFill>
          <a:blip r:embed="rId4"/>
          <a:stretch>
            <a:fillRect/>
          </a:stretch>
        </p:blipFill>
        <p:spPr>
          <a:xfrm>
            <a:off x="2279579" y="1773238"/>
            <a:ext cx="7858125" cy="4400550"/>
          </a:xfrm>
          <a:prstGeom prst="rect">
            <a:avLst/>
          </a:prstGeom>
        </p:spPr>
      </p:pic>
      <p:sp>
        <p:nvSpPr>
          <p:cNvPr id="3" name="Rectangle 2"/>
          <p:cNvSpPr/>
          <p:nvPr/>
        </p:nvSpPr>
        <p:spPr>
          <a:xfrm>
            <a:off x="2135561" y="6421595"/>
            <a:ext cx="2999347" cy="307777"/>
          </a:xfrm>
          <a:prstGeom prst="rect">
            <a:avLst/>
          </a:prstGeom>
        </p:spPr>
        <p:txBody>
          <a:bodyPr wrap="none">
            <a:spAutoFit/>
          </a:bodyPr>
          <a:lstStyle/>
          <a:p>
            <a:r>
              <a:rPr lang="en-GB" sz="1400" dirty="0">
                <a:hlinkClick r:id="rId5"/>
              </a:rPr>
              <a:t>https://vimeo.com/48596286</a:t>
            </a:r>
            <a:r>
              <a:rPr lang="en-GB" sz="1400" dirty="0"/>
              <a:t>  (3m 10)</a:t>
            </a:r>
          </a:p>
        </p:txBody>
      </p:sp>
    </p:spTree>
    <p:extLst>
      <p:ext uri="{BB962C8B-B14F-4D97-AF65-F5344CB8AC3E}">
        <p14:creationId xmlns:p14="http://schemas.microsoft.com/office/powerpoint/2010/main" val="114832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607-FDC4-4D39-98F0-A89E13D6299A}"/>
              </a:ext>
            </a:extLst>
          </p:cNvPr>
          <p:cNvSpPr>
            <a:spLocks noGrp="1"/>
          </p:cNvSpPr>
          <p:nvPr>
            <p:ph type="title"/>
          </p:nvPr>
        </p:nvSpPr>
        <p:spPr/>
        <p:txBody>
          <a:bodyPr/>
          <a:lstStyle/>
          <a:p>
            <a:r>
              <a:rPr lang="en-GB" dirty="0"/>
              <a:t>Developing a paragraph (SEE)</a:t>
            </a:r>
          </a:p>
        </p:txBody>
      </p:sp>
      <p:sp>
        <p:nvSpPr>
          <p:cNvPr id="15362" name="Text Placeholder 4"/>
          <p:cNvSpPr>
            <a:spLocks noGrp="1"/>
          </p:cNvSpPr>
          <p:nvPr>
            <p:ph idx="1"/>
          </p:nvPr>
        </p:nvSpPr>
        <p:spPr/>
        <p:txBody>
          <a:bodyPr>
            <a:noAutofit/>
          </a:bodyPr>
          <a:lstStyle/>
          <a:p>
            <a:pPr marL="0" indent="0">
              <a:lnSpc>
                <a:spcPct val="125000"/>
              </a:lnSpc>
              <a:buNone/>
            </a:pPr>
            <a:r>
              <a:rPr lang="en-US" sz="2400" b="1" dirty="0"/>
              <a:t>Statement (S)</a:t>
            </a:r>
          </a:p>
          <a:p>
            <a:pPr marL="342900" indent="-342900">
              <a:lnSpc>
                <a:spcPct val="125000"/>
              </a:lnSpc>
              <a:buFont typeface="Arial" panose="020B0604020202020204" pitchFamily="34" charset="0"/>
              <a:buChar char="•"/>
            </a:pPr>
            <a:r>
              <a:rPr lang="en-US" sz="2400" dirty="0"/>
              <a:t>Write a topic sentence, linking to the previous paragraph and introducing the specific claim of this paragraph</a:t>
            </a:r>
            <a:endParaRPr lang="en-US" sz="2400" b="1" dirty="0"/>
          </a:p>
          <a:p>
            <a:pPr marL="0" indent="0">
              <a:lnSpc>
                <a:spcPct val="125000"/>
              </a:lnSpc>
              <a:buNone/>
            </a:pPr>
            <a:r>
              <a:rPr lang="en-US" sz="2400" b="1" dirty="0"/>
              <a:t>Evidence (E)</a:t>
            </a:r>
          </a:p>
          <a:p>
            <a:pPr marL="342900" indent="-342900">
              <a:lnSpc>
                <a:spcPct val="125000"/>
              </a:lnSpc>
              <a:buFont typeface="Arial" panose="020B0604020202020204" pitchFamily="34" charset="0"/>
              <a:buChar char="•"/>
            </a:pPr>
            <a:r>
              <a:rPr lang="en-US" sz="2400" dirty="0"/>
              <a:t>Expand this with more information e.g. examples, quotations, definitions</a:t>
            </a:r>
            <a:endParaRPr lang="en-US" sz="2400" b="1" dirty="0"/>
          </a:p>
          <a:p>
            <a:pPr marL="342900" indent="-342900">
              <a:lnSpc>
                <a:spcPct val="125000"/>
              </a:lnSpc>
              <a:buFont typeface="Arial" panose="020B0604020202020204" pitchFamily="34" charset="0"/>
              <a:buChar char="•"/>
            </a:pPr>
            <a:r>
              <a:rPr lang="en-US" sz="2400" dirty="0"/>
              <a:t>Compare / contrast / examine opposing ideas / give reasons/causes</a:t>
            </a:r>
          </a:p>
          <a:p>
            <a:pPr marL="0" indent="0">
              <a:lnSpc>
                <a:spcPct val="125000"/>
              </a:lnSpc>
              <a:buNone/>
            </a:pPr>
            <a:r>
              <a:rPr lang="en-US" sz="2400" b="1" dirty="0"/>
              <a:t>Explanation/Evaluation (E)</a:t>
            </a:r>
          </a:p>
          <a:p>
            <a:pPr marL="342900" indent="-342900">
              <a:lnSpc>
                <a:spcPct val="125000"/>
              </a:lnSpc>
              <a:buFont typeface="Arial" panose="020B0604020202020204" pitchFamily="34" charset="0"/>
              <a:buChar char="•"/>
            </a:pPr>
            <a:r>
              <a:rPr lang="en-US" sz="2400" dirty="0"/>
              <a:t>Evaluate the evidence and draw a conclusion</a:t>
            </a:r>
            <a:endParaRPr lang="en-US" sz="2400" b="1" dirty="0"/>
          </a:p>
          <a:p>
            <a:pPr marL="342900" indent="-342900">
              <a:lnSpc>
                <a:spcPct val="125000"/>
              </a:lnSpc>
              <a:buFont typeface="Arial" panose="020B0604020202020204" pitchFamily="34" charset="0"/>
              <a:buChar char="•"/>
            </a:pPr>
            <a:r>
              <a:rPr lang="en-US" sz="2400" dirty="0"/>
              <a:t>Link to the next paragraph</a:t>
            </a:r>
            <a:endParaRPr lang="en-US" altLang="en-US" sz="2400" dirty="0"/>
          </a:p>
        </p:txBody>
      </p:sp>
    </p:spTree>
    <p:extLst>
      <p:ext uri="{BB962C8B-B14F-4D97-AF65-F5344CB8AC3E}">
        <p14:creationId xmlns:p14="http://schemas.microsoft.com/office/powerpoint/2010/main" val="2179991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A4EC-17EE-4A4F-B388-EFE614CEA005}"/>
              </a:ext>
            </a:extLst>
          </p:cNvPr>
          <p:cNvSpPr>
            <a:spLocks noGrp="1"/>
          </p:cNvSpPr>
          <p:nvPr>
            <p:ph type="title"/>
          </p:nvPr>
        </p:nvSpPr>
        <p:spPr/>
        <p:txBody>
          <a:bodyPr>
            <a:normAutofit/>
          </a:bodyPr>
          <a:lstStyle/>
          <a:p>
            <a:r>
              <a:rPr lang="en-GB" sz="3900" dirty="0"/>
              <a:t>Example of a structured paragraph</a:t>
            </a:r>
          </a:p>
        </p:txBody>
      </p:sp>
      <p:sp>
        <p:nvSpPr>
          <p:cNvPr id="3" name="Content Placeholder 2">
            <a:extLst>
              <a:ext uri="{FF2B5EF4-FFF2-40B4-BE49-F238E27FC236}">
                <a16:creationId xmlns:a16="http://schemas.microsoft.com/office/drawing/2014/main" id="{A2EC0789-7F8A-4CF6-8CE0-54A0B5B78A0D}"/>
              </a:ext>
            </a:extLst>
          </p:cNvPr>
          <p:cNvSpPr>
            <a:spLocks noGrp="1"/>
          </p:cNvSpPr>
          <p:nvPr>
            <p:ph idx="1"/>
          </p:nvPr>
        </p:nvSpPr>
        <p:spPr>
          <a:xfrm>
            <a:off x="2593079" y="1473670"/>
            <a:ext cx="7446271" cy="4351338"/>
          </a:xfrm>
        </p:spPr>
        <p:txBody>
          <a:bodyPr>
            <a:noAutofit/>
          </a:bodyPr>
          <a:lstStyle/>
          <a:p>
            <a:pPr marL="0" indent="0">
              <a:buNone/>
            </a:pPr>
            <a:r>
              <a:rPr lang="en-GB" sz="2200" dirty="0">
                <a:solidFill>
                  <a:srgbClr val="FF0000"/>
                </a:solidFill>
              </a:rPr>
              <a:t>For many stakeholders, economic sustainability appears to be paramount. </a:t>
            </a:r>
            <a:r>
              <a:rPr lang="en-GB" sz="2200" dirty="0">
                <a:solidFill>
                  <a:schemeClr val="accent6">
                    <a:lumMod val="75000"/>
                  </a:schemeClr>
                </a:solidFill>
              </a:rPr>
              <a:t>When an organization draws up its accounts, there must be a positive balance at least over the long-term or the organization’s very existence is threatened. However, traditional business reporting systems have been criticised for a narrow, financial view that is only one dimension of organizational sustainability (Elkington 1999; Willard 2012). A wider framework could embrace the ‘Triple Bottom Line’ of social, environmental (or ecological) and financial factors, or go even further towards an engaged approach extending to politics and culture (Magee et al. 2013). </a:t>
            </a:r>
            <a:r>
              <a:rPr lang="en-GB" sz="2200" dirty="0" err="1">
                <a:solidFill>
                  <a:schemeClr val="accent6">
                    <a:lumMod val="75000"/>
                  </a:schemeClr>
                </a:solidFill>
              </a:rPr>
              <a:t>Perrini</a:t>
            </a:r>
            <a:r>
              <a:rPr lang="en-GB" sz="2200" dirty="0">
                <a:solidFill>
                  <a:schemeClr val="accent6">
                    <a:lumMod val="75000"/>
                  </a:schemeClr>
                </a:solidFill>
              </a:rPr>
              <a:t> and </a:t>
            </a:r>
            <a:r>
              <a:rPr lang="en-GB" sz="2200" dirty="0" err="1">
                <a:solidFill>
                  <a:schemeClr val="accent6">
                    <a:lumMod val="75000"/>
                  </a:schemeClr>
                </a:solidFill>
              </a:rPr>
              <a:t>Tencati</a:t>
            </a:r>
            <a:r>
              <a:rPr lang="en-GB" sz="2200" dirty="0">
                <a:solidFill>
                  <a:schemeClr val="accent6">
                    <a:lumMod val="75000"/>
                  </a:schemeClr>
                </a:solidFill>
              </a:rPr>
              <a:t> (2006) describe a sustainability-oriented company as one that is fully aware of its responsibilities towards different stakeholder groups. </a:t>
            </a:r>
            <a:r>
              <a:rPr lang="en-GB" sz="2200" dirty="0">
                <a:solidFill>
                  <a:srgbClr val="7030A0"/>
                </a:solidFill>
              </a:rPr>
              <a:t>Such an organization takes purposeful action to improve its social and ecological performance, giving consideration to socio-technical issues.</a:t>
            </a:r>
          </a:p>
        </p:txBody>
      </p:sp>
      <p:sp>
        <p:nvSpPr>
          <p:cNvPr id="4" name="TextBox 3">
            <a:extLst>
              <a:ext uri="{FF2B5EF4-FFF2-40B4-BE49-F238E27FC236}">
                <a16:creationId xmlns:a16="http://schemas.microsoft.com/office/drawing/2014/main" id="{4C4A1B0D-9FC0-45B3-9073-4B8B77105547}"/>
              </a:ext>
            </a:extLst>
          </p:cNvPr>
          <p:cNvSpPr txBox="1"/>
          <p:nvPr/>
        </p:nvSpPr>
        <p:spPr>
          <a:xfrm>
            <a:off x="2017014" y="1841423"/>
            <a:ext cx="576064" cy="707886"/>
          </a:xfrm>
          <a:prstGeom prst="rect">
            <a:avLst/>
          </a:prstGeom>
          <a:noFill/>
        </p:spPr>
        <p:txBody>
          <a:bodyPr wrap="square" rtlCol="0">
            <a:spAutoFit/>
          </a:bodyPr>
          <a:lstStyle/>
          <a:p>
            <a:r>
              <a:rPr lang="en-GB" sz="4000" dirty="0">
                <a:solidFill>
                  <a:srgbClr val="FF3300"/>
                </a:solidFill>
              </a:rPr>
              <a:t>S</a:t>
            </a:r>
          </a:p>
        </p:txBody>
      </p:sp>
      <p:sp>
        <p:nvSpPr>
          <p:cNvPr id="6" name="TextBox 5">
            <a:extLst>
              <a:ext uri="{FF2B5EF4-FFF2-40B4-BE49-F238E27FC236}">
                <a16:creationId xmlns:a16="http://schemas.microsoft.com/office/drawing/2014/main" id="{570368CA-F49E-4353-ADD3-0023FDC17793}"/>
              </a:ext>
            </a:extLst>
          </p:cNvPr>
          <p:cNvSpPr txBox="1"/>
          <p:nvPr/>
        </p:nvSpPr>
        <p:spPr>
          <a:xfrm>
            <a:off x="2017014" y="3064053"/>
            <a:ext cx="576064" cy="707886"/>
          </a:xfrm>
          <a:prstGeom prst="rect">
            <a:avLst/>
          </a:prstGeom>
          <a:noFill/>
        </p:spPr>
        <p:txBody>
          <a:bodyPr wrap="square" rtlCol="0">
            <a:spAutoFit/>
          </a:bodyPr>
          <a:lstStyle/>
          <a:p>
            <a:r>
              <a:rPr lang="en-GB" sz="4000" dirty="0">
                <a:solidFill>
                  <a:schemeClr val="accent6">
                    <a:lumMod val="75000"/>
                  </a:schemeClr>
                </a:solidFill>
              </a:rPr>
              <a:t>E</a:t>
            </a:r>
          </a:p>
        </p:txBody>
      </p:sp>
      <p:sp>
        <p:nvSpPr>
          <p:cNvPr id="5" name="TextBox 4">
            <a:extLst>
              <a:ext uri="{FF2B5EF4-FFF2-40B4-BE49-F238E27FC236}">
                <a16:creationId xmlns:a16="http://schemas.microsoft.com/office/drawing/2014/main" id="{CAFC2500-0BE6-4FAE-BFEB-BB26B2C777CE}"/>
              </a:ext>
            </a:extLst>
          </p:cNvPr>
          <p:cNvSpPr txBox="1"/>
          <p:nvPr/>
        </p:nvSpPr>
        <p:spPr>
          <a:xfrm>
            <a:off x="2017014" y="5433042"/>
            <a:ext cx="576064" cy="707886"/>
          </a:xfrm>
          <a:prstGeom prst="rect">
            <a:avLst/>
          </a:prstGeom>
          <a:noFill/>
        </p:spPr>
        <p:txBody>
          <a:bodyPr wrap="square" rtlCol="0">
            <a:spAutoFit/>
          </a:bodyPr>
          <a:lstStyle/>
          <a:p>
            <a:r>
              <a:rPr lang="en-GB" sz="4000" dirty="0">
                <a:solidFill>
                  <a:srgbClr val="7030A0"/>
                </a:solidFill>
              </a:rPr>
              <a:t>E</a:t>
            </a:r>
          </a:p>
        </p:txBody>
      </p:sp>
      <p:sp>
        <p:nvSpPr>
          <p:cNvPr id="7" name="TextBox 6">
            <a:extLst>
              <a:ext uri="{FF2B5EF4-FFF2-40B4-BE49-F238E27FC236}">
                <a16:creationId xmlns:a16="http://schemas.microsoft.com/office/drawing/2014/main" id="{C494865C-737D-45BF-BA2F-5B1AC76DB2C0}"/>
              </a:ext>
            </a:extLst>
          </p:cNvPr>
          <p:cNvSpPr txBox="1"/>
          <p:nvPr/>
        </p:nvSpPr>
        <p:spPr>
          <a:xfrm>
            <a:off x="4089688" y="100307"/>
            <a:ext cx="6578312" cy="646331"/>
          </a:xfrm>
          <a:prstGeom prst="rect">
            <a:avLst/>
          </a:prstGeom>
          <a:noFill/>
        </p:spPr>
        <p:txBody>
          <a:bodyPr wrap="square" rtlCol="0">
            <a:spAutoFit/>
          </a:bodyPr>
          <a:lstStyle/>
          <a:p>
            <a:pPr algn="r"/>
            <a:r>
              <a:rPr lang="en-GB" sz="1200" dirty="0"/>
              <a:t>Bednar, P.M. and Welch, C. (2020) Socio-Technical Perspectives on Smart Working: Creating Meaningful and Sustainable Systems</a:t>
            </a:r>
            <a:r>
              <a:rPr lang="en-GB" sz="1200" i="1" dirty="0"/>
              <a:t>. Information Systems Frontiers</a:t>
            </a:r>
            <a:r>
              <a:rPr lang="en-GB" sz="1200" dirty="0"/>
              <a:t> [online]. 22, pp. 281–298. Accessed on 22 October 2020.</a:t>
            </a:r>
          </a:p>
        </p:txBody>
      </p:sp>
    </p:spTree>
    <p:extLst>
      <p:ext uri="{BB962C8B-B14F-4D97-AF65-F5344CB8AC3E}">
        <p14:creationId xmlns:p14="http://schemas.microsoft.com/office/powerpoint/2010/main" val="595578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4CEB-F14D-463D-AB7B-F2D535326186}"/>
              </a:ext>
            </a:extLst>
          </p:cNvPr>
          <p:cNvSpPr>
            <a:spLocks noGrp="1"/>
          </p:cNvSpPr>
          <p:nvPr>
            <p:ph type="title"/>
          </p:nvPr>
        </p:nvSpPr>
        <p:spPr>
          <a:xfrm>
            <a:off x="838200" y="365127"/>
            <a:ext cx="10515600" cy="1325563"/>
          </a:xfrm>
        </p:spPr>
        <p:txBody>
          <a:bodyPr/>
          <a:lstStyle/>
          <a:p>
            <a:r>
              <a:rPr lang="en-GB" dirty="0"/>
              <a:t>Building a strong argument</a:t>
            </a:r>
          </a:p>
        </p:txBody>
      </p:sp>
      <p:sp>
        <p:nvSpPr>
          <p:cNvPr id="19" name="Isosceles Triangle 18">
            <a:extLst>
              <a:ext uri="{C183D7F6-B498-43B3-948B-1728B52AA6E4}">
                <adec:decorative xmlns:adec="http://schemas.microsoft.com/office/drawing/2017/decorative" val="1"/>
              </a:ext>
            </a:extLst>
          </p:cNvPr>
          <p:cNvSpPr/>
          <p:nvPr/>
        </p:nvSpPr>
        <p:spPr>
          <a:xfrm>
            <a:off x="4474617" y="1541391"/>
            <a:ext cx="3266750" cy="1687558"/>
          </a:xfrm>
          <a:prstGeom prst="triangle">
            <a:avLst/>
          </a:prstGeom>
          <a:gradFill flip="none" rotWithShape="1">
            <a:gsLst>
              <a:gs pos="0">
                <a:srgbClr val="598752">
                  <a:tint val="66000"/>
                  <a:satMod val="160000"/>
                </a:srgbClr>
              </a:gs>
              <a:gs pos="50000">
                <a:srgbClr val="598752">
                  <a:tint val="44500"/>
                  <a:satMod val="160000"/>
                </a:srgbClr>
              </a:gs>
              <a:gs pos="100000">
                <a:srgbClr val="598752">
                  <a:tint val="23500"/>
                  <a:satMod val="160000"/>
                </a:srgbClr>
              </a:gs>
            </a:gsLst>
            <a:lin ang="16200000" scaled="1"/>
            <a:tileRect/>
          </a:gradFill>
          <a:ln>
            <a:solidFill>
              <a:srgbClr val="59875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a:solidFill>
                  <a:schemeClr val="tx1"/>
                </a:solidFill>
                <a:latin typeface="Tahoma" panose="020B0604030504040204" pitchFamily="34" charset="0"/>
                <a:ea typeface="Tahoma" panose="020B0604030504040204" pitchFamily="34" charset="0"/>
                <a:cs typeface="Tahoma" panose="020B0604030504040204" pitchFamily="34" charset="0"/>
              </a:rPr>
              <a:t>Conclusion</a:t>
            </a:r>
          </a:p>
        </p:txBody>
      </p:sp>
      <p:sp>
        <p:nvSpPr>
          <p:cNvPr id="4" name="Rounded Rectangle 3">
            <a:extLst>
              <a:ext uri="{C183D7F6-B498-43B3-948B-1728B52AA6E4}">
                <adec:decorative xmlns:adec="http://schemas.microsoft.com/office/drawing/2017/decorative" val="1"/>
              </a:ext>
            </a:extLst>
          </p:cNvPr>
          <p:cNvSpPr/>
          <p:nvPr/>
        </p:nvSpPr>
        <p:spPr>
          <a:xfrm>
            <a:off x="4729945" y="3228950"/>
            <a:ext cx="2638086" cy="1845351"/>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C183D7F6-B498-43B3-948B-1728B52AA6E4}">
                <adec:decorative xmlns:adec="http://schemas.microsoft.com/office/drawing/2017/decorative" val="1"/>
              </a:ext>
            </a:extLst>
          </p:cNvPr>
          <p:cNvSpPr/>
          <p:nvPr/>
        </p:nvSpPr>
        <p:spPr>
          <a:xfrm>
            <a:off x="4138501" y="4211044"/>
            <a:ext cx="3883149" cy="178883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C183D7F6-B498-43B3-948B-1728B52AA6E4}">
                <adec:decorative xmlns:adec="http://schemas.microsoft.com/office/drawing/2017/decorative" val="1"/>
              </a:ext>
            </a:extLst>
          </p:cNvPr>
          <p:cNvSpPr/>
          <p:nvPr/>
        </p:nvSpPr>
        <p:spPr>
          <a:xfrm>
            <a:off x="3543591" y="5008020"/>
            <a:ext cx="5072971" cy="98080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C183D7F6-B498-43B3-948B-1728B52AA6E4}">
                <adec:decorative xmlns:adec="http://schemas.microsoft.com/office/drawing/2017/decorative" val="1"/>
              </a:ext>
            </a:extLst>
          </p:cNvPr>
          <p:cNvSpPr/>
          <p:nvPr/>
        </p:nvSpPr>
        <p:spPr>
          <a:xfrm>
            <a:off x="3670856" y="5166571"/>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C183D7F6-B498-43B3-948B-1728B52AA6E4}">
                <adec:decorative xmlns:adec="http://schemas.microsoft.com/office/drawing/2017/decorative" val="1"/>
              </a:ext>
            </a:extLst>
          </p:cNvPr>
          <p:cNvSpPr/>
          <p:nvPr/>
        </p:nvSpPr>
        <p:spPr>
          <a:xfrm>
            <a:off x="4895339" y="5166571"/>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C183D7F6-B498-43B3-948B-1728B52AA6E4}">
                <adec:decorative xmlns:adec="http://schemas.microsoft.com/office/drawing/2017/decorative" val="1"/>
              </a:ext>
            </a:extLst>
          </p:cNvPr>
          <p:cNvSpPr/>
          <p:nvPr/>
        </p:nvSpPr>
        <p:spPr>
          <a:xfrm>
            <a:off x="4279528" y="4374483"/>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C183D7F6-B498-43B3-948B-1728B52AA6E4}">
                <adec:decorative xmlns:adec="http://schemas.microsoft.com/office/drawing/2017/decorative" val="1"/>
              </a:ext>
            </a:extLst>
          </p:cNvPr>
          <p:cNvSpPr/>
          <p:nvPr/>
        </p:nvSpPr>
        <p:spPr>
          <a:xfrm>
            <a:off x="7326846" y="5166571"/>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C183D7F6-B498-43B3-948B-1728B52AA6E4}">
                <adec:decorative xmlns:adec="http://schemas.microsoft.com/office/drawing/2017/decorative" val="1"/>
              </a:ext>
            </a:extLst>
          </p:cNvPr>
          <p:cNvSpPr/>
          <p:nvPr/>
        </p:nvSpPr>
        <p:spPr>
          <a:xfrm>
            <a:off x="6119822" y="5166571"/>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C183D7F6-B498-43B3-948B-1728B52AA6E4}">
                <adec:decorative xmlns:adec="http://schemas.microsoft.com/office/drawing/2017/decorative" val="1"/>
              </a:ext>
            </a:extLst>
          </p:cNvPr>
          <p:cNvSpPr/>
          <p:nvPr/>
        </p:nvSpPr>
        <p:spPr>
          <a:xfrm>
            <a:off x="5504012" y="4374483"/>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C183D7F6-B498-43B3-948B-1728B52AA6E4}">
                <adec:decorative xmlns:adec="http://schemas.microsoft.com/office/drawing/2017/decorative" val="1"/>
              </a:ext>
            </a:extLst>
          </p:cNvPr>
          <p:cNvSpPr/>
          <p:nvPr/>
        </p:nvSpPr>
        <p:spPr>
          <a:xfrm>
            <a:off x="6728495" y="4374483"/>
            <a:ext cx="1152128" cy="72008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C183D7F6-B498-43B3-948B-1728B52AA6E4}">
                <adec:decorative xmlns:adec="http://schemas.microsoft.com/office/drawing/2017/decorative" val="1"/>
              </a:ext>
            </a:extLst>
          </p:cNvPr>
          <p:cNvSpPr/>
          <p:nvPr/>
        </p:nvSpPr>
        <p:spPr>
          <a:xfrm>
            <a:off x="3543590" y="5988823"/>
            <a:ext cx="5072970" cy="454408"/>
          </a:xfrm>
          <a:prstGeom prst="rect">
            <a:avLst/>
          </a:prstGeom>
          <a:gradFill flip="none" rotWithShape="1">
            <a:gsLst>
              <a:gs pos="0">
                <a:srgbClr val="598752">
                  <a:tint val="66000"/>
                  <a:satMod val="160000"/>
                </a:srgbClr>
              </a:gs>
              <a:gs pos="50000">
                <a:srgbClr val="598752">
                  <a:tint val="44500"/>
                  <a:satMod val="160000"/>
                </a:srgbClr>
              </a:gs>
              <a:gs pos="100000">
                <a:srgbClr val="598752">
                  <a:tint val="23500"/>
                  <a:satMod val="160000"/>
                </a:srgb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Introduction</a:t>
            </a:r>
          </a:p>
        </p:txBody>
      </p:sp>
      <p:sp>
        <p:nvSpPr>
          <p:cNvPr id="20" name="Rectangle 19">
            <a:extLst>
              <a:ext uri="{C183D7F6-B498-43B3-948B-1728B52AA6E4}">
                <adec:decorative xmlns:adec="http://schemas.microsoft.com/office/drawing/2017/decorative" val="1"/>
              </a:ext>
            </a:extLst>
          </p:cNvPr>
          <p:cNvSpPr/>
          <p:nvPr/>
        </p:nvSpPr>
        <p:spPr>
          <a:xfrm>
            <a:off x="6728495" y="3339656"/>
            <a:ext cx="1012872" cy="871389"/>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C183D7F6-B498-43B3-948B-1728B52AA6E4}">
                <adec:decorative xmlns:adec="http://schemas.microsoft.com/office/drawing/2017/decorative" val="1"/>
              </a:ext>
            </a:extLst>
          </p:cNvPr>
          <p:cNvSpPr/>
          <p:nvPr/>
        </p:nvSpPr>
        <p:spPr>
          <a:xfrm>
            <a:off x="4474618" y="3336976"/>
            <a:ext cx="1029395" cy="874068"/>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C183D7F6-B498-43B3-948B-1728B52AA6E4}">
                <adec:decorative xmlns:adec="http://schemas.microsoft.com/office/drawing/2017/decorative" val="1"/>
              </a:ext>
            </a:extLst>
          </p:cNvPr>
          <p:cNvSpPr/>
          <p:nvPr/>
        </p:nvSpPr>
        <p:spPr>
          <a:xfrm>
            <a:off x="5591945" y="3339656"/>
            <a:ext cx="1047771" cy="871389"/>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1586006" y="4426513"/>
            <a:ext cx="2103406" cy="1323439"/>
          </a:xfrm>
          <a:prstGeom prst="rect">
            <a:avLst/>
          </a:prstGeom>
          <a:noFill/>
        </p:spPr>
        <p:txBody>
          <a:bodyPr wrap="square" rtlCol="0">
            <a:spAutoFit/>
          </a:bodyPr>
          <a:lstStyle/>
          <a:p>
            <a:r>
              <a:rPr lang="en-GB" sz="2000">
                <a:latin typeface="Tahoma" panose="020B0604030504040204" pitchFamily="34" charset="0"/>
                <a:ea typeface="Tahoma" panose="020B0604030504040204" pitchFamily="34" charset="0"/>
                <a:cs typeface="Tahoma" panose="020B0604030504040204" pitchFamily="34" charset="0"/>
              </a:rPr>
              <a:t>Balanced evidence to support the argument</a:t>
            </a:r>
          </a:p>
        </p:txBody>
      </p:sp>
      <p:sp>
        <p:nvSpPr>
          <p:cNvPr id="18" name="TextBox 17"/>
          <p:cNvSpPr txBox="1"/>
          <p:nvPr/>
        </p:nvSpPr>
        <p:spPr>
          <a:xfrm>
            <a:off x="8438987" y="4409137"/>
            <a:ext cx="2103406" cy="1323439"/>
          </a:xfrm>
          <a:prstGeom prst="rect">
            <a:avLst/>
          </a:prstGeom>
          <a:noFill/>
        </p:spPr>
        <p:txBody>
          <a:bodyPr wrap="square" rtlCol="0">
            <a:spAutoFit/>
          </a:bodyPr>
          <a:lstStyle/>
          <a:p>
            <a:pPr algn="r"/>
            <a:r>
              <a:rPr lang="en-GB" sz="2000">
                <a:latin typeface="Tahoma" panose="020B0604030504040204" pitchFamily="34" charset="0"/>
                <a:ea typeface="Tahoma" panose="020B0604030504040204" pitchFamily="34" charset="0"/>
                <a:cs typeface="Tahoma" panose="020B0604030504040204" pitchFamily="34" charset="0"/>
              </a:rPr>
              <a:t>Balanced evidence to support the argument</a:t>
            </a:r>
          </a:p>
        </p:txBody>
      </p:sp>
      <p:sp>
        <p:nvSpPr>
          <p:cNvPr id="23" name="TextBox 22"/>
          <p:cNvSpPr txBox="1"/>
          <p:nvPr/>
        </p:nvSpPr>
        <p:spPr>
          <a:xfrm>
            <a:off x="1954337" y="1539902"/>
            <a:ext cx="2520280" cy="400110"/>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“Furthermore…”</a:t>
            </a:r>
          </a:p>
        </p:txBody>
      </p:sp>
      <p:sp>
        <p:nvSpPr>
          <p:cNvPr id="25" name="Rectangle 24"/>
          <p:cNvSpPr/>
          <p:nvPr/>
        </p:nvSpPr>
        <p:spPr>
          <a:xfrm>
            <a:off x="2542997" y="2035773"/>
            <a:ext cx="2068964" cy="400110"/>
          </a:xfrm>
          <a:prstGeom prst="rect">
            <a:avLst/>
          </a:prstGeom>
        </p:spPr>
        <p:txBody>
          <a:bodyPr wrap="none">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“In conclusion…”</a:t>
            </a:r>
          </a:p>
        </p:txBody>
      </p:sp>
      <p:sp>
        <p:nvSpPr>
          <p:cNvPr id="24" name="Rectangle 23"/>
          <p:cNvSpPr/>
          <p:nvPr/>
        </p:nvSpPr>
        <p:spPr>
          <a:xfrm>
            <a:off x="1498386" y="2290773"/>
            <a:ext cx="4572000" cy="707886"/>
          </a:xfrm>
          <a:prstGeom prst="rect">
            <a:avLst/>
          </a:prstGeom>
        </p:spPr>
        <p:txBody>
          <a:bodyPr>
            <a:spAutoFit/>
          </a:bodyPr>
          <a:lstStyle/>
          <a:p>
            <a:pPr algn="ctr"/>
            <a:endParaRPr lang="en-GB" sz="2000">
              <a:latin typeface="Tahoma" panose="020B0604030504040204" pitchFamily="34" charset="0"/>
              <a:ea typeface="Tahoma" panose="020B0604030504040204" pitchFamily="34" charset="0"/>
              <a:cs typeface="Tahoma" panose="020B0604030504040204" pitchFamily="34" charset="0"/>
            </a:endParaRPr>
          </a:p>
          <a:p>
            <a:pPr algn="ctr"/>
            <a:r>
              <a:rPr lang="en-GB" sz="2000">
                <a:latin typeface="Tahoma" panose="020B0604030504040204" pitchFamily="34" charset="0"/>
                <a:ea typeface="Tahoma" panose="020B0604030504040204" pitchFamily="34" charset="0"/>
                <a:cs typeface="Tahoma" panose="020B0604030504040204" pitchFamily="34" charset="0"/>
              </a:rPr>
              <a:t>“By contrast…”</a:t>
            </a:r>
          </a:p>
        </p:txBody>
      </p:sp>
      <p:sp>
        <p:nvSpPr>
          <p:cNvPr id="17" name="TextBox 16"/>
          <p:cNvSpPr txBox="1"/>
          <p:nvPr/>
        </p:nvSpPr>
        <p:spPr>
          <a:xfrm>
            <a:off x="7811710" y="1599583"/>
            <a:ext cx="2520280" cy="400110"/>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“However…”</a:t>
            </a:r>
          </a:p>
        </p:txBody>
      </p:sp>
      <p:sp>
        <p:nvSpPr>
          <p:cNvPr id="26" name="Rectangle 25"/>
          <p:cNvSpPr/>
          <p:nvPr/>
        </p:nvSpPr>
        <p:spPr>
          <a:xfrm>
            <a:off x="7953045" y="2061341"/>
            <a:ext cx="1796967" cy="400110"/>
          </a:xfrm>
          <a:prstGeom prst="rect">
            <a:avLst/>
          </a:prstGeom>
        </p:spPr>
        <p:txBody>
          <a:bodyPr wrap="none">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“In addition…”</a:t>
            </a:r>
          </a:p>
        </p:txBody>
      </p:sp>
      <p:sp>
        <p:nvSpPr>
          <p:cNvPr id="27" name="Rectangle 26"/>
          <p:cNvSpPr/>
          <p:nvPr/>
        </p:nvSpPr>
        <p:spPr>
          <a:xfrm>
            <a:off x="7686768" y="2508470"/>
            <a:ext cx="1672446" cy="400110"/>
          </a:xfrm>
          <a:prstGeom prst="rect">
            <a:avLst/>
          </a:prstGeom>
        </p:spPr>
        <p:txBody>
          <a:bodyPr wrap="none">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“Therefore…”</a:t>
            </a:r>
          </a:p>
        </p:txBody>
      </p:sp>
      <p:sp>
        <p:nvSpPr>
          <p:cNvPr id="3" name="TextBox 2">
            <a:extLst>
              <a:ext uri="{FF2B5EF4-FFF2-40B4-BE49-F238E27FC236}">
                <a16:creationId xmlns:a16="http://schemas.microsoft.com/office/drawing/2014/main" id="{407B6BAD-59A7-4210-96D9-50223A4004A4}"/>
              </a:ext>
            </a:extLst>
          </p:cNvPr>
          <p:cNvSpPr txBox="1"/>
          <p:nvPr/>
        </p:nvSpPr>
        <p:spPr>
          <a:xfrm>
            <a:off x="9522290" y="318108"/>
            <a:ext cx="2067915" cy="1477328"/>
          </a:xfrm>
          <a:prstGeom prst="rect">
            <a:avLst/>
          </a:prstGeom>
          <a:noFill/>
        </p:spPr>
        <p:txBody>
          <a:bodyPr wrap="square" rtlCol="0">
            <a:spAutoFit/>
          </a:bodyPr>
          <a:lstStyle/>
          <a:p>
            <a:pPr algn="r"/>
            <a:r>
              <a:rPr lang="en-GB" b="1" dirty="0"/>
              <a:t>Workbook: </a:t>
            </a:r>
            <a:r>
              <a:rPr lang="en-GB" dirty="0">
                <a:hlinkClick r:id="rId3"/>
              </a:rPr>
              <a:t>How to improve your work before submitting</a:t>
            </a:r>
            <a:r>
              <a:rPr lang="en-GB" dirty="0"/>
              <a:t> &gt; Review, Edit, Proofread</a:t>
            </a:r>
          </a:p>
        </p:txBody>
      </p:sp>
    </p:spTree>
    <p:extLst>
      <p:ext uri="{BB962C8B-B14F-4D97-AF65-F5344CB8AC3E}">
        <p14:creationId xmlns:p14="http://schemas.microsoft.com/office/powerpoint/2010/main" val="203680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800"/>
                                        <p:tgtEl>
                                          <p:spTgt spid="1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800"/>
                                        <p:tgtEl>
                                          <p:spTgt spid="18"/>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100"/>
                                        <p:tgtEl>
                                          <p:spTgt spid="20"/>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100"/>
                                        <p:tgtEl>
                                          <p:spTgt spid="2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1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ppt_x</p:attrName>
                                        </p:attrNameLst>
                                      </p:cBhvr>
                                      <p:tavLst>
                                        <p:tav tm="0">
                                          <p:val>
                                            <p:strVal val="#ppt_x"/>
                                          </p:val>
                                        </p:tav>
                                        <p:tav tm="100000">
                                          <p:val>
                                            <p:strVal val="#ppt_x"/>
                                          </p:val>
                                        </p:tav>
                                      </p:tavLst>
                                    </p:anim>
                                    <p:anim calcmode="lin" valueType="num">
                                      <p:cBhvr>
                                        <p:cTn id="52" dur="2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4000"/>
                                        <p:tgtEl>
                                          <p:spTgt spid="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40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40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1.875E-6 -3.7037E-6 L -1.875E-6 0.00024 C -0.01028 0.06875 0.00209 -0.00856 -0.00716 0.03843 C -0.0082 0.04375 -0.00846 0.04931 -0.0095 0.0544 C -0.01211 0.06644 -0.01562 0.07778 -0.0181 0.08982 C -0.025 0.12477 -0.02096 0.10602 -0.03008 0.14607 C -0.03216 0.16505 -0.03476 0.18889 -0.03607 0.20718 C -0.03867 0.24352 -0.04323 0.31621 -0.04323 0.31644 C -0.04101 0.34306 -0.03763 0.36968 -0.03607 0.39653 C -0.03541 0.40903 -0.03372 0.43936 -0.03242 0.45602 C -0.03242 0.45695 -0.03073 0.48403 -0.02877 0.49306 C -0.02708 0.50162 -0.02604 0.51088 -0.02291 0.51875 C -0.0125 0.54491 -1.875E-6 0.57616 0.01927 0.59422 C 0.02696 0.60116 0.0349 0.60741 0.04336 0.61181 C 0.06732 0.62454 0.09167 0.62639 0.1168 0.63125 C 0.1306 0.62848 0.14466 0.62824 0.15781 0.62315 C 0.1655 0.62014 0.17201 0.61343 0.17826 0.60695 C 0.19063 0.59468 0.20469 0.58403 0.21315 0.5669 C 0.2181 0.55741 0.21719 0.55973 0.22175 0.54283 C 0.22396 0.53426 0.22643 0.52593 0.22774 0.51713 C 0.22878 0.50903 0.22969 0.50093 0.23125 0.49306 C 0.23242 0.48704 0.2349 0.48125 0.23607 0.47524 C 0.23763 0.46852 0.23841 0.46135 0.23972 0.4544 C 0.24909 0.40787 0.24102 0.45486 0.24701 0.41922 C 0.2474 0.40996 0.24831 0.40093 0.24831 0.3919 C 0.24831 0.38542 0.2474 0.37894 0.24701 0.37246 C 0.24571 0.35579 0.24584 0.36621 0.24584 0.35811 L 0.24336 0.35973 " pathEditMode="relative" rAng="0" ptsTypes="AAAAAAAAAAAAAAAAAAAAAAAAAAAA">
                                      <p:cBhvr>
                                        <p:cTn id="85" dur="2000" fill="hold"/>
                                        <p:tgtEl>
                                          <p:spTgt spid="23"/>
                                        </p:tgtEl>
                                        <p:attrNameLst>
                                          <p:attrName>ppt_x</p:attrName>
                                          <p:attrName>ppt_y</p:attrName>
                                        </p:attrNameLst>
                                      </p:cBhvr>
                                      <p:rCtr x="10247" y="31551"/>
                                    </p:animMotion>
                                  </p:childTnLst>
                                </p:cTn>
                              </p:par>
                            </p:childTnLst>
                          </p:cTn>
                        </p:par>
                        <p:par>
                          <p:cTn id="86" fill="hold">
                            <p:stCondLst>
                              <p:cond delay="2000"/>
                            </p:stCondLst>
                            <p:childTnLst>
                              <p:par>
                                <p:cTn id="87" presetID="0" presetClass="path" presetSubtype="0" accel="50000" decel="50000" fill="hold" grpId="1" nodeType="afterEffect">
                                  <p:stCondLst>
                                    <p:cond delay="0"/>
                                  </p:stCondLst>
                                  <p:childTnLst>
                                    <p:animMotion origin="layout" path="M 6.25E-7 4.07407E-6 L 6.25E-7 0.00023 C -0.00065 0.00069 -0.01055 0.0118 -0.01315 0.01597 C -0.01758 0.02291 -0.01406 0.01828 -0.0168 0.02569 C -0.01758 0.02731 -0.01862 0.0287 -0.01927 0.03032 C -0.02018 0.0331 -0.02083 0.03588 -0.02175 0.03842 C -0.0224 0.04074 -0.02331 0.04259 -0.02409 0.0449 C -0.0293 0.06134 -0.01966 0.03472 -0.0276 0.05601 C -0.02813 0.05833 -0.02826 0.06041 -0.02878 0.0625 C -0.02956 0.06527 -0.03073 0.06782 -0.03125 0.0706 C -0.03477 0.08611 -0.02982 0.07152 -0.0349 0.08495 C -0.03581 0.09051 -0.03607 0.09421 -0.03737 0.09953 C -0.03763 0.10115 -0.03815 0.10277 -0.03854 0.10439 C -0.03906 0.10694 -0.03906 0.10972 -0.03971 0.11226 C -0.04023 0.11504 -0.04128 0.11759 -0.04219 0.12037 C -0.04258 0.12199 -0.04284 0.12361 -0.04336 0.12523 C -0.04375 0.13055 -0.04388 0.13588 -0.04466 0.1412 C -0.04479 0.14398 -0.0457 0.14652 -0.0457 0.1493 C -0.0457 0.15625 -0.04531 0.16319 -0.04466 0.17013 C -0.04323 0.18171 -0.04258 0.18009 -0.04102 0.18796 C -0.03945 0.19467 -0.04023 0.19444 -0.03737 0.20069 C -0.03633 0.20301 -0.0349 0.20509 -0.03372 0.20717 C -0.03333 0.20995 -0.03333 0.21273 -0.03242 0.21527 C -0.02969 0.2243 -0.02852 0.22245 -0.02409 0.22963 C -0.02148 0.23379 -0.02031 0.23981 -0.0168 0.24259 C -0.01471 0.24421 -0.01263 0.24537 -0.01081 0.24722 C 0.00208 0.26088 -0.01185 0.24768 -0.00365 0.25856 C -0.00169 0.26111 0.00065 0.2625 0.00247 0.26504 C 0.00352 0.26643 0.00378 0.26851 0.00482 0.2699 C 0.00781 0.27338 0.01107 0.27638 0.01458 0.27939 C 0.01575 0.28055 0.01706 0.28148 0.0181 0.28263 C 0.01979 0.28472 0.02096 0.28726 0.02292 0.28912 C 0.02396 0.29004 0.03073 0.29213 0.03138 0.29236 C 0.03346 0.29328 0.03542 0.29467 0.03737 0.2956 C 0.03893 0.29629 0.04062 0.29652 0.04219 0.29722 C 0.04427 0.29814 0.04622 0.29953 0.04831 0.30046 C 0.05052 0.30115 0.05312 0.30138 0.0556 0.30208 C 0.06471 0.30138 0.07396 0.30138 0.0832 0.30046 C 0.08737 0.29976 0.09115 0.29768 0.09531 0.29722 C 0.11211 0.2949 0.10325 0.29606 0.12174 0.29398 L 0.12904 0.29074 C 0.13021 0.29027 0.13138 0.28935 0.13268 0.28912 L 0.13867 0.2875 C 0.14023 0.28634 0.1418 0.28518 0.14336 0.28426 C 0.14727 0.28217 0.15156 0.28148 0.1556 0.27939 C 0.15885 0.27777 0.16211 0.27569 0.1651 0.27314 C 0.16758 0.27083 0.17031 0.26944 0.1724 0.26666 C 0.17604 0.26157 0.17812 0.25972 0.18073 0.2537 C 0.18177 0.25162 0.18229 0.2493 0.1832 0.24722 C 0.18385 0.2456 0.1849 0.24421 0.18555 0.24259 C 0.19154 0.22685 0.1849 0.24074 0.19049 0.22963 C 0.19075 0.22754 0.19102 0.22523 0.19167 0.22314 C 0.19219 0.22152 0.19336 0.22013 0.19414 0.21851 C 0.19492 0.21643 0.1957 0.21412 0.19648 0.21203 C 0.19727 0.21041 0.19831 0.20879 0.19896 0.20717 C 0.19948 0.20555 0.19948 0.20393 0.2 0.20231 C 0.20156 0.19907 0.20365 0.19606 0.20482 0.19259 C 0.2082 0.18426 0.20612 0.18796 0.21094 0.18148 C 0.21471 0.16597 0.20846 0.19004 0.21458 0.17013 C 0.21549 0.16713 0.21615 0.16388 0.21706 0.16064 L 0.21823 0.15578 L 0.2194 0.15092 C 0.21979 0.1493 0.2207 0.14768 0.2207 0.14606 L 0.2207 0.13958 L 0.2207 0.13981 " pathEditMode="relative" rAng="0" ptsTypes="AAAAAAAAAAAAAAAAAAAAAAAAAAAAAAAAAAAAAAAAAAAAAAAAAAAAAAAAAAAAAAAAA">
                                      <p:cBhvr>
                                        <p:cTn id="88" dur="2000" fill="hold"/>
                                        <p:tgtEl>
                                          <p:spTgt spid="25"/>
                                        </p:tgtEl>
                                        <p:attrNameLst>
                                          <p:attrName>ppt_x</p:attrName>
                                          <p:attrName>ppt_y</p:attrName>
                                        </p:attrNameLst>
                                      </p:cBhvr>
                                      <p:rCtr x="8750" y="15093"/>
                                    </p:animMotion>
                                  </p:childTnLst>
                                </p:cTn>
                              </p:par>
                            </p:childTnLst>
                          </p:cTn>
                        </p:par>
                        <p:par>
                          <p:cTn id="89" fill="hold">
                            <p:stCondLst>
                              <p:cond delay="4000"/>
                            </p:stCondLst>
                            <p:childTnLst>
                              <p:par>
                                <p:cTn id="90" presetID="0" presetClass="path" presetSubtype="0" accel="50000" decel="50000" fill="hold" grpId="1" nodeType="afterEffect">
                                  <p:stCondLst>
                                    <p:cond delay="0"/>
                                  </p:stCondLst>
                                  <p:childTnLst>
                                    <p:animMotion origin="layout" path="M 3.33333E-6 1.85185E-6 L 3.33333E-6 0.00023 C -0.01055 0.01944 -0.00573 0.0125 -0.01315 0.02245 C -0.01719 0.03819 -0.01081 0.01597 -0.0181 0.03032 C -0.02227 0.03889 -0.02071 0.03958 -0.02292 0.04653 C -0.02357 0.04861 -0.02448 0.05069 -0.02539 0.05301 C -0.02565 0.05555 -0.02604 0.05833 -0.02657 0.06088 C -0.0267 0.0625 -0.02761 0.06412 -0.02774 0.06574 C -0.02878 0.08403 -0.03008 0.12037 -0.03008 0.1206 C -0.02969 0.1375 -0.02982 0.15463 -0.02904 0.17176 C -0.02865 0.17824 -0.02722 0.18472 -0.02657 0.19097 C -0.02604 0.19421 -0.02565 0.19745 -0.02539 0.20069 C -0.02487 0.2044 -0.02461 0.20833 -0.02409 0.21204 C -0.02383 0.21366 -0.02331 0.21504 -0.02292 0.21666 C -0.0224 0.21898 -0.02227 0.22106 -0.02175 0.22315 C -0.02136 0.22477 -0.02084 0.22639 -0.02045 0.22801 C -0.01993 0.23055 -0.01979 0.23333 -0.01927 0.23611 C -0.01862 0.23935 -0.01732 0.24236 -0.0168 0.2456 C -0.01524 0.25602 -0.01654 0.25139 -0.01315 0.26018 C -0.01289 0.26273 -0.01263 0.26551 -0.01198 0.26829 C -0.01146 0.27037 -0.01042 0.27245 -0.00951 0.27454 C -0.00573 0.28634 -0.00899 0.27893 -0.00482 0.2875 C -0.00261 0.29583 -0.00508 0.28912 3.33333E-6 0.29699 C 0.00091 0.29861 0.00156 0.30046 0.00247 0.30185 C 0.00351 0.3037 0.00481 0.30509 0.00612 0.30671 C 0.01979 0.32731 0.00325 0.30463 0.02044 0.32754 C 0.022 0.32986 0.02409 0.33148 0.02539 0.33403 C 0.02825 0.34004 0.02864 0.3412 0.03385 0.34699 C 0.03593 0.3493 0.03841 0.35162 0.04101 0.35324 C 0.04479 0.35602 0.04896 0.35764 0.05312 0.35972 L 0.05898 0.36296 C 0.07435 0.37106 0.05664 0.36088 0.06992 0.37106 C 0.07096 0.37176 0.07239 0.37199 0.07356 0.37268 C 0.08593 0.37963 0.06914 0.37176 0.08554 0.37893 C 0.08685 0.37963 0.08802 0.38055 0.08919 0.38055 L 0.10247 0.38217 C 0.10416 0.38287 0.10573 0.38333 0.10729 0.38379 C 0.10846 0.38426 0.10976 0.38518 0.11093 0.38541 C 0.11705 0.38634 0.12291 0.38657 0.12903 0.38704 L 0.14336 0.38866 C 0.15885 0.39282 0.15429 0.39213 0.18216 0.38866 C 0.18385 0.38842 0.18502 0.38611 0.18685 0.38541 C 0.19049 0.38426 0.19414 0.38449 0.19778 0.38379 C 0.20013 0.38287 0.20312 0.3831 0.20507 0.38055 C 0.20625 0.37893 0.20742 0.37754 0.20846 0.37592 C 0.21041 0.37268 0.21093 0.36829 0.21341 0.3662 L 0.21705 0.36296 C 0.21784 0.36134 0.21836 0.35949 0.2194 0.3581 C 0.22044 0.35671 0.222 0.35648 0.22304 0.35486 C 0.22812 0.34722 0.22773 0.34884 0.22773 0.34375 L 0.22773 0.34398 L 0.22773 0.34375 " pathEditMode="relative" rAng="0" ptsTypes="AAAAAAAAAAAAAAAAAAAAAAAAAAAAAAAAAAAAAAAAAAAAAAAAAAAA">
                                      <p:cBhvr>
                                        <p:cTn id="91" dur="2000" fill="hold"/>
                                        <p:tgtEl>
                                          <p:spTgt spid="24"/>
                                        </p:tgtEl>
                                        <p:attrNameLst>
                                          <p:attrName>ppt_x</p:attrName>
                                          <p:attrName>ppt_y</p:attrName>
                                        </p:attrNameLst>
                                      </p:cBhvr>
                                      <p:rCtr x="9883" y="19560"/>
                                    </p:animMotion>
                                  </p:childTnLst>
                                </p:cTn>
                              </p:par>
                            </p:childTnLst>
                          </p:cTn>
                        </p:par>
                        <p:par>
                          <p:cTn id="92" fill="hold">
                            <p:stCondLst>
                              <p:cond delay="6000"/>
                            </p:stCondLst>
                            <p:childTnLst>
                              <p:par>
                                <p:cTn id="93" presetID="0" presetClass="path" presetSubtype="0" accel="50000" decel="50000" fill="hold" grpId="1" nodeType="afterEffect">
                                  <p:stCondLst>
                                    <p:cond delay="0"/>
                                  </p:stCondLst>
                                  <p:childTnLst>
                                    <p:animMotion origin="layout" path="M -4.16667E-7 0 L -4.16667E-7 0.00023 C 0.00156 0.00532 0.00352 0.01042 0.00482 0.01597 C 0.0056 0.01898 0.00521 0.02245 0.00612 0.02569 C 0.00638 0.02731 0.00781 0.0287 0.00846 0.03032 C 0.00846 0.03056 0.01615 0.05093 0.0168 0.05301 C 0.0181 0.05602 0.01966 0.05926 0.02044 0.0625 C 0.02331 0.07269 0.02448 0.07708 0.02773 0.08657 C 0.02878 0.08981 0.03021 0.09306 0.03125 0.0963 C 0.03945 0.12245 0.02747 0.08912 0.03737 0.11551 C 0.03997 0.13542 0.03685 0.11481 0.04102 0.13472 C 0.04596 0.15972 0.03737 0.12338 0.04466 0.15255 C 0.04492 0.15579 0.04518 0.15903 0.04583 0.16204 C 0.04727 0.16875 0.04961 0.17477 0.05052 0.18148 C 0.05143 0.18681 0.05221 0.19213 0.053 0.19745 C 0.05352 0.20069 0.05365 0.20394 0.05417 0.20718 C 0.05482 0.21042 0.05612 0.21343 0.05664 0.21667 C 0.05938 0.23148 0.05638 0.2213 0.05898 0.23449 C 0.05977 0.23773 0.06094 0.24074 0.06146 0.24398 C 0.06354 0.25718 0.06354 0.26273 0.0651 0.27454 C 0.0655 0.27731 0.06602 0.27986 0.06628 0.28264 C 0.0694 0.30532 0.06563 0.28032 0.06875 0.30023 C 0.06914 0.31204 0.06927 0.32384 0.06992 0.33565 C 0.07018 0.34144 0.07122 0.34745 0.07122 0.35324 C 0.07122 0.36782 0.07044 0.38218 0.06992 0.39676 C 0.06979 0.40046 0.06914 0.40417 0.06875 0.40787 C 0.06758 0.41852 0.06823 0.41481 0.06628 0.42245 C 0.06576 0.44005 0.06576 0.45764 0.0651 0.47546 C 0.06497 0.47801 0.06419 0.48079 0.06393 0.48333 C 0.06302 0.48981 0.06263 0.4963 0.06146 0.50278 C 0.06107 0.50486 0.06055 0.50694 0.06029 0.50903 C 0.05977 0.51227 0.05951 0.51551 0.05898 0.51875 C 0.05885 0.52037 0.0582 0.52199 0.05781 0.52361 C 0.05729 0.52616 0.05729 0.52894 0.05664 0.53171 C 0.05612 0.53333 0.05482 0.53472 0.05417 0.53634 C 0.05273 0.5412 0.05273 0.54676 0.05052 0.55093 C 0.04987 0.55255 0.04896 0.55394 0.04831 0.55579 C 0.04648 0.55995 0.04544 0.56481 0.04336 0.56852 C 0.04102 0.57269 0.03945 0.57546 0.03737 0.57986 C 0.02305 0.61065 0.03542 0.58542 0.02656 0.60231 C 0.02565 0.60394 0.025 0.60556 0.02409 0.60718 C 0.01289 0.62454 0.02552 0.60347 0.01445 0.61829 C 0.01302 0.62014 0.01237 0.62292 0.01081 0.62477 C 0.00938 0.62662 0.00742 0.62778 0.00612 0.62963 C -0.00195 0.63866 0.00729 0.63056 -0.00247 0.63773 C -0.00521 0.63958 -0.0082 0.6419 -0.01094 0.64398 C -0.01211 0.64514 -0.01315 0.64653 -0.01445 0.64722 C -0.01602 0.64815 -0.01771 0.64838 -0.01927 0.64884 C -0.02344 0.65255 -0.02344 0.65301 -0.02904 0.65532 C -0.03216 0.65648 -0.03555 0.65648 -0.03854 0.65856 C -0.0401 0.65949 -0.04167 0.66088 -0.04336 0.66181 C -0.04531 0.6625 -0.0474 0.66273 -0.04948 0.66343 C -0.05065 0.66366 -0.05195 0.66435 -0.05299 0.66481 C -0.06198 0.66412 -0.06784 0.66412 -0.07591 0.66181 C -0.07917 0.66088 -0.08242 0.65972 -0.08555 0.65856 C -0.10612 0.65069 -0.08268 0.65856 -0.09753 0.6537 C -0.09961 0.65208 -0.10156 0.65 -0.10365 0.64884 C -0.10638 0.64745 -0.10924 0.64676 -0.11211 0.6456 C -0.11341 0.64514 -0.11445 0.64444 -0.11562 0.64398 C -0.11732 0.64352 -0.11888 0.64306 -0.12044 0.64236 C -0.12617 0.63981 -0.13164 0.63588 -0.13737 0.63449 C -0.1444 0.63241 -0.14531 0.63264 -0.15312 0.62801 C -0.15781 0.625 -0.16042 0.62199 -0.16393 0.61667 C -0.16771 0.61088 -0.16654 0.60694 -0.17357 0.60231 C -0.17604 0.60069 -0.17982 0.59838 -0.1819 0.59583 C -0.1845 0.59282 -0.18737 0.59005 -0.18919 0.58611 C -0.19258 0.5794 -0.19062 0.58287 -0.19531 0.57662 C -0.19674 0.56921 -0.19635 0.57245 -0.19635 0.5669 L -0.19635 0.56713 " pathEditMode="relative" rAng="0" ptsTypes="AAAAAAAAAAAAAAAAAAAAAAAAAAAAAAAAAAAAAAAAAAAAAAAAAAAAAAAAAAAAAAAAAAAAA">
                                      <p:cBhvr>
                                        <p:cTn id="94" dur="2000" fill="hold"/>
                                        <p:tgtEl>
                                          <p:spTgt spid="17"/>
                                        </p:tgtEl>
                                        <p:attrNameLst>
                                          <p:attrName>ppt_x</p:attrName>
                                          <p:attrName>ppt_y</p:attrName>
                                        </p:attrNameLst>
                                      </p:cBhvr>
                                      <p:rCtr x="-6263" y="33241"/>
                                    </p:animMotion>
                                  </p:childTnLst>
                                </p:cTn>
                              </p:par>
                            </p:childTnLst>
                          </p:cTn>
                        </p:par>
                        <p:par>
                          <p:cTn id="95" fill="hold">
                            <p:stCondLst>
                              <p:cond delay="8000"/>
                            </p:stCondLst>
                            <p:childTnLst>
                              <p:par>
                                <p:cTn id="96" presetID="0" presetClass="path" presetSubtype="0" accel="50000" decel="50000" fill="hold" grpId="1" nodeType="afterEffect">
                                  <p:stCondLst>
                                    <p:cond delay="0"/>
                                  </p:stCondLst>
                                  <p:childTnLst>
                                    <p:animMotion origin="layout" path="M -1.66667E-6 3.7037E-7 L -1.66667E-6 0.00023 C 0.00209 0.00417 0.00456 0.0081 0.00612 0.01273 C 0.0069 0.01574 0.00664 0.01921 0.00729 0.02245 C 0.0082 0.02731 0.0099 0.03194 0.01094 0.03681 C 0.01133 0.03889 0.0125 0.05185 0.01315 0.0544 C 0.01367 0.05625 0.01498 0.05764 0.01563 0.05926 C 0.0168 0.0662 0.01823 0.07315 0.01927 0.08032 C 0.01979 0.08403 0.01992 0.08773 0.02044 0.09143 C 0.02149 0.09931 0.02136 0.09815 0.02292 0.1044 C 0.02487 0.13056 0.02487 0.12292 0.02292 0.16065 C 0.02279 0.16273 0.02201 0.16481 0.02175 0.1669 C 0.02123 0.17014 0.02084 0.17338 0.02044 0.17662 C 0.01914 0.18843 0.01966 0.18657 0.0181 0.19745 C 0.01771 0.20023 0.01719 0.20278 0.0168 0.20556 C 0.01472 0.22153 0.01628 0.21713 0.00977 0.23935 C 0.00768 0.24606 0.0069 0.24931 0.00365 0.25532 C 0.00261 0.25718 0.00117 0.25856 -1.66667E-6 0.26018 C -0.00469 0.27593 -0.00065 0.26435 -0.01198 0.2875 C -0.01341 0.29028 -0.0207 0.30625 -0.02291 0.30995 C -0.02448 0.31273 -0.02643 0.31505 -0.02773 0.31806 C -0.0306 0.32384 -0.0306 0.32755 -0.03372 0.33241 C -0.03841 0.33958 -0.03958 0.33981 -0.04583 0.34537 C -0.04648 0.34699 -0.047 0.34884 -0.04831 0.35 C -0.0543 0.35741 -0.05482 0.35556 -0.06146 0.35972 C -0.07851 0.37014 -0.06354 0.36273 -0.0819 0.37106 C -0.0832 0.37153 -0.08424 0.37245 -0.08555 0.37268 L -0.09883 0.37431 C -0.10039 0.37477 -0.10195 0.37546 -0.10364 0.37569 C -0.11979 0.3787 -0.1207 0.37708 -0.13971 0.37569 C -0.1418 0.37477 -0.14375 0.37361 -0.14583 0.37268 C -0.147 0.37199 -0.14831 0.37176 -0.14948 0.37106 C -0.15065 0.37014 -0.15195 0.36875 -0.15312 0.36782 C -0.15377 0.3662 -0.15456 0.36435 -0.15534 0.36296 C -0.15638 0.36157 -0.15781 0.36065 -0.15898 0.35972 C -0.16784 0.35324 -0.16406 0.35671 -0.17239 0.35162 C -0.17396 0.35069 -0.17552 0.34954 -0.17708 0.34838 C -0.17825 0.34699 -0.17969 0.34537 -0.18073 0.34375 C -0.18177 0.34213 -0.18216 0.34005 -0.1832 0.33889 C -0.18424 0.33773 -0.18555 0.33773 -0.18685 0.33727 C -0.18802 0.33518 -0.18945 0.3331 -0.19049 0.33079 C -0.19101 0.3294 -0.19101 0.32731 -0.19166 0.32593 C -0.19258 0.32407 -0.19518 0.3213 -0.19518 0.32153 L -0.19518 0.3213 " pathEditMode="relative" rAng="0" ptsTypes="AAAAAAAAAAAAAAAAAAAAAAAAAAAAAAAAAAAAAAAAAAAA">
                                      <p:cBhvr>
                                        <p:cTn id="97" dur="2000" fill="hold"/>
                                        <p:tgtEl>
                                          <p:spTgt spid="26"/>
                                        </p:tgtEl>
                                        <p:attrNameLst>
                                          <p:attrName>ppt_x</p:attrName>
                                          <p:attrName>ppt_y</p:attrName>
                                        </p:attrNameLst>
                                      </p:cBhvr>
                                      <p:rCtr x="-8542" y="18866"/>
                                    </p:animMotion>
                                  </p:childTnLst>
                                </p:cTn>
                              </p:par>
                            </p:childTnLst>
                          </p:cTn>
                        </p:par>
                        <p:par>
                          <p:cTn id="98" fill="hold">
                            <p:stCondLst>
                              <p:cond delay="10000"/>
                            </p:stCondLst>
                            <p:childTnLst>
                              <p:par>
                                <p:cTn id="99" presetID="0" presetClass="path" presetSubtype="0" accel="50000" decel="50000" fill="hold" grpId="1" nodeType="afterEffect">
                                  <p:stCondLst>
                                    <p:cond delay="0"/>
                                  </p:stCondLst>
                                  <p:childTnLst>
                                    <p:animMotion origin="layout" path="M 1.45833E-6 2.59259E-6 L 1.45833E-6 0.00023 C 0.00482 0.03403 0.00469 0.02222 0.00247 0.0625 C 0.00208 0.06852 0.00052 0.07014 -0.00117 0.07546 C -0.00417 0.08449 -0.00013 0.07592 -0.00482 0.0868 C -0.0069 0.09166 -0.01511 0.10532 -0.01563 0.10602 C -0.0168 0.10764 -0.01823 0.10903 -0.01927 0.11088 C -0.02018 0.11227 -0.0207 0.11412 -0.02175 0.11574 C -0.02175 0.11597 -0.03294 0.13078 -0.0349 0.13333 C -0.03646 0.13541 -0.03789 0.13796 -0.03971 0.13981 C -0.04128 0.14143 -0.0431 0.14282 -0.04466 0.14467 C -0.04583 0.14606 -0.04675 0.14815 -0.04831 0.1493 C -0.04935 0.15023 -0.05065 0.15023 -0.05169 0.15092 C -0.05508 0.15301 -0.05846 0.15486 -0.06146 0.1574 C -0.06406 0.15972 -0.0668 0.1625 -0.06979 0.16389 C -0.07188 0.16481 -0.07396 0.16481 -0.07591 0.16551 C -0.07826 0.16643 -0.0806 0.16805 -0.0832 0.16875 C -0.08555 0.16921 -0.08802 0.16967 -0.09024 0.17037 C -0.09792 0.17245 -0.09805 0.17268 -0.10365 0.17523 C -0.11133 0.17453 -0.11888 0.1743 -0.12643 0.17361 C -0.12826 0.17338 -0.13529 0.17106 -0.13737 0.17037 C -0.13854 0.1699 -0.13971 0.16921 -0.14102 0.16875 C -0.14219 0.16828 -0.14779 0.16666 -0.14935 0.16551 C -0.15469 0.16157 -0.15925 0.15555 -0.16498 0.15254 C -0.16654 0.15185 -0.16823 0.15162 -0.16979 0.15092 C -0.17279 0.14838 -0.17487 0.14629 -0.17826 0.14467 C -0.17982 0.14375 -0.18138 0.14352 -0.1832 0.14305 C -0.18958 0.13009 -0.18112 0.1456 -0.18906 0.13495 C -0.19805 0.12291 -0.18789 0.13287 -0.19636 0.12523 C -0.19935 0.11319 -0.19492 0.12754 -0.20117 0.11713 C -0.2043 0.1118 -0.20052 0.1125 -0.20352 0.1125 L -0.20352 0.11273 " pathEditMode="relative" rAng="0" ptsTypes="AAAAAAAAAAAAAAAAAAAAAAAAAAAAAAAA">
                                      <p:cBhvr>
                                        <p:cTn id="100" dur="2000" fill="hold"/>
                                        <p:tgtEl>
                                          <p:spTgt spid="27"/>
                                        </p:tgtEl>
                                        <p:attrNameLst>
                                          <p:attrName>ppt_x</p:attrName>
                                          <p:attrName>ppt_y</p:attrName>
                                        </p:attrNameLst>
                                      </p:cBhvr>
                                      <p:rCtr x="-9987"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20" grpId="0" animBg="1"/>
      <p:bldP spid="21" grpId="0" animBg="1"/>
      <p:bldP spid="22" grpId="0" animBg="1"/>
      <p:bldP spid="16" grpId="0"/>
      <p:bldP spid="18" grpId="0"/>
      <p:bldP spid="23" grpId="0"/>
      <p:bldP spid="23" grpId="1"/>
      <p:bldP spid="25" grpId="0"/>
      <p:bldP spid="25" grpId="1"/>
      <p:bldP spid="24" grpId="0"/>
      <p:bldP spid="24" grpId="1"/>
      <p:bldP spid="17" grpId="0"/>
      <p:bldP spid="17" grpId="1"/>
      <p:bldP spid="26" grpId="0"/>
      <p:bldP spid="26" grpId="1"/>
      <p:bldP spid="27" grpId="0"/>
      <p:bldP spid="2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AEF9-F468-4D82-8C64-B5834C073CB3}"/>
              </a:ext>
            </a:extLst>
          </p:cNvPr>
          <p:cNvSpPr>
            <a:spLocks noGrp="1"/>
          </p:cNvSpPr>
          <p:nvPr>
            <p:ph type="title"/>
          </p:nvPr>
        </p:nvSpPr>
        <p:spPr/>
        <p:txBody>
          <a:bodyPr/>
          <a:lstStyle/>
          <a:p>
            <a:r>
              <a:rPr lang="en-GB"/>
              <a:t>Prepare</a:t>
            </a:r>
          </a:p>
        </p:txBody>
      </p:sp>
      <p:sp>
        <p:nvSpPr>
          <p:cNvPr id="3" name="Content Placeholder 2">
            <a:extLst>
              <a:ext uri="{FF2B5EF4-FFF2-40B4-BE49-F238E27FC236}">
                <a16:creationId xmlns:a16="http://schemas.microsoft.com/office/drawing/2014/main" id="{C271BCD0-B38E-413A-A258-EE6D8F15214D}"/>
              </a:ext>
            </a:extLst>
          </p:cNvPr>
          <p:cNvSpPr>
            <a:spLocks noGrp="1"/>
          </p:cNvSpPr>
          <p:nvPr>
            <p:ph idx="1"/>
          </p:nvPr>
        </p:nvSpPr>
        <p:spPr/>
        <p:txBody>
          <a:bodyPr/>
          <a:lstStyle/>
          <a:p>
            <a:pPr marL="0" indent="0">
              <a:buNone/>
            </a:pPr>
            <a:r>
              <a:rPr lang="en-GB" dirty="0"/>
              <a:t>1. Open Menti.com and join the session (code will be shown on screen and in the chat):</a:t>
            </a:r>
          </a:p>
          <a:p>
            <a:pPr marL="0" indent="0">
              <a:buNone/>
            </a:pPr>
            <a:r>
              <a:rPr lang="en-GB" dirty="0">
                <a:hlinkClick r:id="rId3"/>
              </a:rPr>
              <a:t>https://www.menti.com/u788dq1rj5</a:t>
            </a:r>
            <a:endParaRPr lang="en-GB" dirty="0"/>
          </a:p>
          <a:p>
            <a:pPr marL="0" indent="0">
              <a:buNone/>
            </a:pPr>
            <a:r>
              <a:rPr lang="en-GB" dirty="0"/>
              <a:t>Keep this open throughout the session. </a:t>
            </a:r>
          </a:p>
          <a:p>
            <a:pPr marL="0" indent="0">
              <a:buNone/>
            </a:pPr>
            <a:endParaRPr lang="en-GB" dirty="0"/>
          </a:p>
        </p:txBody>
      </p:sp>
      <p:sp>
        <p:nvSpPr>
          <p:cNvPr id="4" name="Content Placeholder 3">
            <a:extLst>
              <a:ext uri="{FF2B5EF4-FFF2-40B4-BE49-F238E27FC236}">
                <a16:creationId xmlns:a16="http://schemas.microsoft.com/office/drawing/2014/main" id="{AD0964F8-0C87-4EEF-AB3D-01F9E2C9168B}"/>
              </a:ext>
            </a:extLst>
          </p:cNvPr>
          <p:cNvSpPr>
            <a:spLocks noGrp="1"/>
          </p:cNvSpPr>
          <p:nvPr>
            <p:ph idx="2"/>
          </p:nvPr>
        </p:nvSpPr>
        <p:spPr/>
        <p:txBody>
          <a:bodyPr/>
          <a:lstStyle/>
          <a:p>
            <a:pPr marL="0" indent="0">
              <a:buNone/>
            </a:pPr>
            <a:r>
              <a:rPr lang="en-GB" dirty="0"/>
              <a:t>2. Open this extract and note taking template:</a:t>
            </a:r>
          </a:p>
          <a:p>
            <a:pPr marL="0" indent="0">
              <a:buNone/>
            </a:pPr>
            <a:r>
              <a:rPr lang="en-GB" dirty="0">
                <a:hlinkClick r:id="rId4"/>
              </a:rPr>
              <a:t>https://go.uwe.ac.uk/CSCTTB3</a:t>
            </a:r>
            <a:r>
              <a:rPr lang="en-GB" dirty="0"/>
              <a:t> </a:t>
            </a:r>
          </a:p>
          <a:p>
            <a:pPr marL="0" indent="0">
              <a:buNone/>
            </a:pPr>
            <a:endParaRPr lang="en-GB" dirty="0"/>
          </a:p>
          <a:p>
            <a:r>
              <a:rPr lang="en-GB" dirty="0"/>
              <a:t>You will need this to take part in the practice activities</a:t>
            </a:r>
          </a:p>
          <a:p>
            <a:endParaRPr lang="en-GB" dirty="0"/>
          </a:p>
        </p:txBody>
      </p:sp>
    </p:spTree>
    <p:extLst>
      <p:ext uri="{BB962C8B-B14F-4D97-AF65-F5344CB8AC3E}">
        <p14:creationId xmlns:p14="http://schemas.microsoft.com/office/powerpoint/2010/main" val="364701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Tahoma"/>
                <a:ea typeface="Tahoma"/>
                <a:cs typeface="Tahoma"/>
              </a:rPr>
              <a:t>Reflection: What we’ve done today</a:t>
            </a:r>
          </a:p>
        </p:txBody>
      </p:sp>
      <p:sp>
        <p:nvSpPr>
          <p:cNvPr id="9" name="Content Placeholder 8">
            <a:extLst>
              <a:ext uri="{FF2B5EF4-FFF2-40B4-BE49-F238E27FC236}">
                <a16:creationId xmlns:a16="http://schemas.microsoft.com/office/drawing/2014/main" id="{925805C0-3402-44B2-98AE-DB994B5B2496}"/>
              </a:ext>
            </a:extLst>
          </p:cNvPr>
          <p:cNvSpPr>
            <a:spLocks noGrp="1"/>
          </p:cNvSpPr>
          <p:nvPr>
            <p:ph sz="half" idx="1"/>
          </p:nvPr>
        </p:nvSpPr>
        <p:spPr>
          <a:xfrm>
            <a:off x="838203" y="1825627"/>
            <a:ext cx="6140821" cy="4351336"/>
          </a:xfrm>
        </p:spPr>
        <p:txBody>
          <a:bodyPr vert="horz" wrap="square" lIns="91440" tIns="45720" rIns="91440" bIns="45720" anchor="t" anchorCtr="0" compatLnSpc="1">
            <a:noAutofit/>
          </a:bodyPr>
          <a:lstStyle/>
          <a:p>
            <a:pPr marL="0" indent="0">
              <a:buNone/>
            </a:pPr>
            <a:r>
              <a:rPr lang="en-GB" dirty="0"/>
              <a:t>Please provide feedback: </a:t>
            </a:r>
          </a:p>
          <a:p>
            <a:pPr marL="0" indent="0">
              <a:buNone/>
            </a:pPr>
            <a:r>
              <a:rPr lang="en-GB" dirty="0">
                <a:hlinkClick r:id="rId3"/>
              </a:rPr>
              <a:t>https://forms.office.com/r/5pXzBGLbk9</a:t>
            </a:r>
            <a:r>
              <a:rPr lang="en-GB" dirty="0"/>
              <a:t> </a:t>
            </a:r>
            <a:endParaRPr lang="en-GB" dirty="0">
              <a:cs typeface="Calibri"/>
            </a:endParaRPr>
          </a:p>
          <a:p>
            <a:endParaRPr lang="en-GB" dirty="0">
              <a:cs typeface="Calibri"/>
            </a:endParaRPr>
          </a:p>
        </p:txBody>
      </p:sp>
      <p:pic>
        <p:nvPicPr>
          <p:cNvPr id="6" name="Picture 5" descr="Qr code for Feedback form">
            <a:extLst>
              <a:ext uri="{FF2B5EF4-FFF2-40B4-BE49-F238E27FC236}">
                <a16:creationId xmlns:a16="http://schemas.microsoft.com/office/drawing/2014/main" id="{9D0C5B3A-5C46-40D6-AE70-A2296632E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37" y="3034146"/>
            <a:ext cx="3600000" cy="3600000"/>
          </a:xfrm>
          <a:prstGeom prst="rect">
            <a:avLst/>
          </a:prstGeom>
        </p:spPr>
      </p:pic>
      <p:pic>
        <p:nvPicPr>
          <p:cNvPr id="10" name="Content Placeholder 3" title="Decorative image of a reflection in a window">
            <a:extLst>
              <a:ext uri="{FF2B5EF4-FFF2-40B4-BE49-F238E27FC236}">
                <a16:creationId xmlns:a16="http://schemas.microsoft.com/office/drawing/2014/main" id="{04FBFB7B-D506-40AF-8DEE-13DB47DDEF39}"/>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6696635" y="2808360"/>
            <a:ext cx="4657162" cy="3104774"/>
          </a:xfrm>
        </p:spPr>
      </p:pic>
      <p:sp>
        <p:nvSpPr>
          <p:cNvPr id="3" name="Rectangle 2"/>
          <p:cNvSpPr/>
          <p:nvPr/>
        </p:nvSpPr>
        <p:spPr>
          <a:xfrm>
            <a:off x="7883150" y="6176963"/>
            <a:ext cx="357822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Photo by </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6"/>
              </a:rPr>
              <a:t>Laurenz Kleinheider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on </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6"/>
              </a:rPr>
              <a:t>Unsplash</a:t>
            </a:r>
            <a:endParaRPr kumimoji="0" lang="en-GB" sz="1400" b="0" i="0" u="none" strike="noStrike" kern="1200" cap="none" spc="0" normalizeH="0" baseline="0" noProof="0">
              <a:ln>
                <a:noFill/>
              </a:ln>
              <a:solidFill>
                <a:prstClr val="black"/>
              </a:solidFill>
              <a:effectLst/>
              <a:uLnTx/>
              <a:uFillTx/>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124827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8A8D-2147-49EA-A8CF-03639CDD5C98}"/>
              </a:ext>
            </a:extLst>
          </p:cNvPr>
          <p:cNvSpPr>
            <a:spLocks noGrp="1"/>
          </p:cNvSpPr>
          <p:nvPr>
            <p:ph type="title"/>
          </p:nvPr>
        </p:nvSpPr>
        <p:spPr/>
        <p:txBody>
          <a:bodyPr/>
          <a:lstStyle/>
          <a:p>
            <a:r>
              <a:rPr lang="en-GB" dirty="0"/>
              <a:t>Studiosity Pilot</a:t>
            </a:r>
          </a:p>
        </p:txBody>
      </p:sp>
      <p:sp>
        <p:nvSpPr>
          <p:cNvPr id="3" name="Content Placeholder 2">
            <a:extLst>
              <a:ext uri="{FF2B5EF4-FFF2-40B4-BE49-F238E27FC236}">
                <a16:creationId xmlns:a16="http://schemas.microsoft.com/office/drawing/2014/main" id="{C90B5E45-0BE5-4ECA-B656-DC3D585C8158}"/>
              </a:ext>
            </a:extLst>
          </p:cNvPr>
          <p:cNvSpPr>
            <a:spLocks noGrp="1"/>
          </p:cNvSpPr>
          <p:nvPr>
            <p:ph idx="1"/>
          </p:nvPr>
        </p:nvSpPr>
        <p:spPr/>
        <p:txBody>
          <a:bodyPr/>
          <a:lstStyle/>
          <a:p>
            <a:pPr marL="0" indent="0">
              <a:buNone/>
            </a:pPr>
            <a:r>
              <a:rPr lang="en-GB" b="1" dirty="0"/>
              <a:t>Writing Feedback </a:t>
            </a:r>
          </a:p>
          <a:p>
            <a:r>
              <a:rPr lang="en-GB" dirty="0"/>
              <a:t>Upload a draft essay or written assignment, and get it back the same day with tips and notes on how to make it better. </a:t>
            </a:r>
          </a:p>
          <a:p>
            <a:r>
              <a:rPr lang="en-GB" dirty="0"/>
              <a:t>Any time of day, 365 days a year, any subject, any assignment </a:t>
            </a:r>
          </a:p>
          <a:p>
            <a:r>
              <a:rPr lang="en-GB" dirty="0"/>
              <a:t>You will receive feedback on spelling, grammar, structure, language and use of sources. </a:t>
            </a:r>
          </a:p>
        </p:txBody>
      </p:sp>
      <p:sp>
        <p:nvSpPr>
          <p:cNvPr id="4" name="Content Placeholder 3">
            <a:extLst>
              <a:ext uri="{FF2B5EF4-FFF2-40B4-BE49-F238E27FC236}">
                <a16:creationId xmlns:a16="http://schemas.microsoft.com/office/drawing/2014/main" id="{CC4B7B20-0BB2-497D-ADEB-2BD44BA343DE}"/>
              </a:ext>
            </a:extLst>
          </p:cNvPr>
          <p:cNvSpPr>
            <a:spLocks noGrp="1"/>
          </p:cNvSpPr>
          <p:nvPr>
            <p:ph idx="2"/>
          </p:nvPr>
        </p:nvSpPr>
        <p:spPr/>
        <p:txBody>
          <a:bodyPr/>
          <a:lstStyle/>
          <a:p>
            <a:pPr marL="0" indent="0">
              <a:buNone/>
            </a:pPr>
            <a:r>
              <a:rPr lang="en-GB" b="1" dirty="0"/>
              <a:t>Connect Live </a:t>
            </a:r>
          </a:p>
          <a:p>
            <a:pPr marL="514350" indent="-514350">
              <a:buFont typeface="+mj-lt"/>
              <a:buAutoNum type="arabicPeriod"/>
            </a:pPr>
            <a:r>
              <a:rPr lang="en-GB" dirty="0"/>
              <a:t>Ask a question, connect to a real person anytime, 24/7, 365 days a year. </a:t>
            </a:r>
          </a:p>
          <a:p>
            <a:pPr marL="514350" indent="-514350">
              <a:buFont typeface="+mj-lt"/>
              <a:buAutoNum type="arabicPeriod"/>
            </a:pPr>
            <a:r>
              <a:rPr lang="en-GB" dirty="0"/>
              <a:t>They’ll help with your exact problem. </a:t>
            </a:r>
          </a:p>
          <a:p>
            <a:pPr marL="514350" indent="-514350">
              <a:buFont typeface="+mj-lt"/>
              <a:buAutoNum type="arabicPeriod"/>
            </a:pPr>
            <a:r>
              <a:rPr lang="en-GB" dirty="0"/>
              <a:t>Chat back and forth, draw on the whiteboard, share a file. </a:t>
            </a:r>
          </a:p>
          <a:p>
            <a:pPr marL="514350" indent="-514350">
              <a:buFont typeface="+mj-lt"/>
              <a:buAutoNum type="arabicPeriod"/>
            </a:pPr>
            <a:r>
              <a:rPr lang="en-GB" dirty="0"/>
              <a:t>All core subject areas - Maths, Science, English, study skills, and more. </a:t>
            </a:r>
          </a:p>
        </p:txBody>
      </p:sp>
      <p:sp>
        <p:nvSpPr>
          <p:cNvPr id="5" name="TextBox 4">
            <a:extLst>
              <a:ext uri="{FF2B5EF4-FFF2-40B4-BE49-F238E27FC236}">
                <a16:creationId xmlns:a16="http://schemas.microsoft.com/office/drawing/2014/main" id="{37255EFA-D3C1-4FDD-AF75-D6581794E07B}"/>
              </a:ext>
            </a:extLst>
          </p:cNvPr>
          <p:cNvSpPr txBox="1"/>
          <p:nvPr/>
        </p:nvSpPr>
        <p:spPr>
          <a:xfrm>
            <a:off x="8763001" y="373163"/>
            <a:ext cx="2911887" cy="1200329"/>
          </a:xfrm>
          <a:prstGeom prst="rect">
            <a:avLst/>
          </a:prstGeom>
          <a:noFill/>
        </p:spPr>
        <p:txBody>
          <a:bodyPr wrap="none" rtlCol="0">
            <a:spAutoFit/>
          </a:bodyPr>
          <a:lstStyle/>
          <a:p>
            <a:r>
              <a:rPr lang="en-GB" dirty="0"/>
              <a:t>Pilot available for:</a:t>
            </a:r>
          </a:p>
          <a:p>
            <a:r>
              <a:rPr lang="en-GB" b="1" dirty="0"/>
              <a:t>MSc Information Technology</a:t>
            </a:r>
          </a:p>
          <a:p>
            <a:r>
              <a:rPr lang="en-GB" b="1" dirty="0"/>
              <a:t>MSc Data Science</a:t>
            </a:r>
          </a:p>
          <a:p>
            <a:r>
              <a:rPr lang="en-GB" dirty="0"/>
              <a:t>Until Sept 2022</a:t>
            </a:r>
          </a:p>
        </p:txBody>
      </p:sp>
    </p:spTree>
    <p:extLst>
      <p:ext uri="{BB962C8B-B14F-4D97-AF65-F5344CB8AC3E}">
        <p14:creationId xmlns:p14="http://schemas.microsoft.com/office/powerpoint/2010/main" val="2724657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E987-594B-4FE4-9633-4FF78F07A06E}"/>
              </a:ext>
            </a:extLst>
          </p:cNvPr>
          <p:cNvSpPr txBox="1">
            <a:spLocks noGrp="1"/>
          </p:cNvSpPr>
          <p:nvPr>
            <p:ph type="title"/>
          </p:nvPr>
        </p:nvSpPr>
        <p:spPr/>
        <p:txBody>
          <a:bodyPr/>
          <a:lstStyle/>
          <a:p>
            <a:pPr lvl="0"/>
            <a:r>
              <a:rPr lang="en-GB"/>
              <a:t>Support </a:t>
            </a:r>
          </a:p>
        </p:txBody>
      </p:sp>
      <p:sp>
        <p:nvSpPr>
          <p:cNvPr id="3" name="Content Placeholder 2">
            <a:extLst>
              <a:ext uri="{FF2B5EF4-FFF2-40B4-BE49-F238E27FC236}">
                <a16:creationId xmlns:a16="http://schemas.microsoft.com/office/drawing/2014/main" id="{56FBE367-9F03-4F39-94E0-DF356EEFC9CA}"/>
              </a:ext>
            </a:extLst>
          </p:cNvPr>
          <p:cNvSpPr txBox="1">
            <a:spLocks noGrp="1"/>
          </p:cNvSpPr>
          <p:nvPr>
            <p:ph idx="1"/>
          </p:nvPr>
        </p:nvSpPr>
        <p:spPr/>
        <p:txBody>
          <a:bodyPr/>
          <a:lstStyle/>
          <a:p>
            <a:pPr marL="0" lvl="0" indent="0">
              <a:lnSpc>
                <a:spcPct val="114000"/>
              </a:lnSpc>
              <a:spcBef>
                <a:spcPts val="0"/>
              </a:spcBef>
              <a:buNone/>
            </a:pPr>
            <a:r>
              <a:rPr lang="en-GB" sz="2500" b="1" dirty="0"/>
              <a:t>Help yourself</a:t>
            </a:r>
          </a:p>
          <a:p>
            <a:pPr lvl="1">
              <a:lnSpc>
                <a:spcPct val="114000"/>
              </a:lnSpc>
              <a:spcBef>
                <a:spcPts val="0"/>
              </a:spcBef>
              <a:buFont typeface="Wingdings" pitchFamily="2"/>
              <a:buChar char="§"/>
            </a:pPr>
            <a:r>
              <a:rPr lang="en-GB" sz="2500" dirty="0">
                <a:hlinkClick r:id="rId3"/>
              </a:rPr>
              <a:t>Academic skills workshops</a:t>
            </a:r>
            <a:endParaRPr lang="en-GB" sz="2500" dirty="0"/>
          </a:p>
          <a:p>
            <a:pPr lvl="1">
              <a:lnSpc>
                <a:spcPct val="114000"/>
              </a:lnSpc>
              <a:spcBef>
                <a:spcPts val="0"/>
              </a:spcBef>
              <a:buFont typeface="Wingdings" pitchFamily="2"/>
              <a:buChar char="§"/>
            </a:pPr>
            <a:r>
              <a:rPr lang="en-GB" sz="2500" dirty="0">
                <a:hlinkClick r:id="rId4"/>
              </a:rPr>
              <a:t>Study Skills webpages </a:t>
            </a:r>
            <a:endParaRPr lang="en-GB" sz="2500" dirty="0"/>
          </a:p>
          <a:p>
            <a:pPr marL="0" lvl="0" indent="0">
              <a:lnSpc>
                <a:spcPct val="114000"/>
              </a:lnSpc>
              <a:spcBef>
                <a:spcPts val="0"/>
              </a:spcBef>
              <a:buNone/>
            </a:pPr>
            <a:r>
              <a:rPr lang="en-GB" sz="2500" b="1" dirty="0"/>
              <a:t>Ask a Librarian </a:t>
            </a:r>
            <a:r>
              <a:rPr lang="en-GB" sz="2500" dirty="0"/>
              <a:t>(online) </a:t>
            </a:r>
          </a:p>
          <a:p>
            <a:pPr lvl="1">
              <a:lnSpc>
                <a:spcPct val="114000"/>
              </a:lnSpc>
              <a:spcBef>
                <a:spcPts val="0"/>
              </a:spcBef>
              <a:buFont typeface="Wingdings" pitchFamily="2"/>
              <a:buChar char="§"/>
            </a:pPr>
            <a:r>
              <a:rPr lang="en-GB" sz="2500" dirty="0">
                <a:hlinkClick r:id="rId5"/>
              </a:rPr>
              <a:t>Contact us </a:t>
            </a:r>
            <a:endParaRPr lang="en-GB" sz="2500" dirty="0"/>
          </a:p>
          <a:p>
            <a:pPr marL="0" lvl="0" indent="0">
              <a:lnSpc>
                <a:spcPct val="114000"/>
              </a:lnSpc>
              <a:spcBef>
                <a:spcPts val="0"/>
              </a:spcBef>
              <a:buNone/>
            </a:pPr>
            <a:r>
              <a:rPr lang="en-GB" sz="2500" b="1" dirty="0"/>
              <a:t>Make an enquiry </a:t>
            </a:r>
            <a:r>
              <a:rPr lang="en-GB" sz="2500" dirty="0"/>
              <a:t>(in-person)</a:t>
            </a:r>
          </a:p>
          <a:p>
            <a:pPr lvl="1">
              <a:lnSpc>
                <a:spcPct val="114000"/>
              </a:lnSpc>
              <a:spcBef>
                <a:spcPts val="0"/>
              </a:spcBef>
              <a:buFont typeface="Wingdings" pitchFamily="2"/>
              <a:buChar char="§"/>
            </a:pPr>
            <a:r>
              <a:rPr lang="en-GB" sz="2500" dirty="0"/>
              <a:t>Help Desk (Level 2)</a:t>
            </a:r>
          </a:p>
          <a:p>
            <a:pPr marL="0" indent="0">
              <a:lnSpc>
                <a:spcPct val="114000"/>
              </a:lnSpc>
              <a:spcBef>
                <a:spcPts val="0"/>
              </a:spcBef>
              <a:buNone/>
            </a:pPr>
            <a:r>
              <a:rPr lang="en-GB" sz="2500" b="1" dirty="0"/>
              <a:t>One to One Support</a:t>
            </a:r>
          </a:p>
          <a:p>
            <a:pPr lvl="1">
              <a:lnSpc>
                <a:spcPct val="114000"/>
              </a:lnSpc>
              <a:spcBef>
                <a:spcPts val="0"/>
              </a:spcBef>
              <a:buFont typeface="Wingdings" panose="05000000000000000000" pitchFamily="2" charset="2"/>
              <a:buChar char="§"/>
            </a:pPr>
            <a:r>
              <a:rPr lang="en-GB" sz="2500" dirty="0"/>
              <a:t>Book via Infohub or Ask A Librarian</a:t>
            </a:r>
          </a:p>
        </p:txBody>
      </p:sp>
      <p:pic>
        <p:nvPicPr>
          <p:cNvPr id="6" name="Picture Placeholder 4" descr="Help desk">
            <a:extLst>
              <a:ext uri="{FF2B5EF4-FFF2-40B4-BE49-F238E27FC236}">
                <a16:creationId xmlns:a16="http://schemas.microsoft.com/office/drawing/2014/main" id="{4C5895CB-439C-40C5-A504-313356AE411E}"/>
              </a:ext>
            </a:extLst>
          </p:cNvPr>
          <p:cNvPicPr>
            <a:picLocks noChangeAspect="1"/>
          </p:cNvPicPr>
          <p:nvPr/>
        </p:nvPicPr>
        <p:blipFill>
          <a:blip r:embed="rId6"/>
          <a:srcRect l="9783" r="9783"/>
          <a:stretch>
            <a:fillRect/>
          </a:stretch>
        </p:blipFill>
        <p:spPr>
          <a:xfrm>
            <a:off x="5421603" y="1143045"/>
            <a:ext cx="1951027" cy="1819217"/>
          </a:xfrm>
          <a:prstGeom prst="rect">
            <a:avLst/>
          </a:prstGeom>
          <a:noFill/>
          <a:ln cap="flat">
            <a:noFill/>
          </a:ln>
          <a:effectLst>
            <a:outerShdw dist="139699" dir="2700000" algn="tl">
              <a:srgbClr val="333333">
                <a:alpha val="65000"/>
              </a:srgbClr>
            </a:outerShdw>
          </a:effectLst>
        </p:spPr>
      </p:pic>
      <p:pic>
        <p:nvPicPr>
          <p:cNvPr id="8" name="Picture 7" descr="Do you need help, chat box">
            <a:extLst>
              <a:ext uri="{FF2B5EF4-FFF2-40B4-BE49-F238E27FC236}">
                <a16:creationId xmlns:a16="http://schemas.microsoft.com/office/drawing/2014/main" id="{A6DE00D8-3D38-42FF-8AA6-C2DC1E5C0F8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934" t="2210" r="1266" b="2091"/>
          <a:stretch/>
        </p:blipFill>
        <p:spPr>
          <a:xfrm>
            <a:off x="7525690" y="1125124"/>
            <a:ext cx="3528000" cy="1771220"/>
          </a:xfrm>
          <a:prstGeom prst="rect">
            <a:avLst/>
          </a:prstGeom>
          <a:noFill/>
          <a:ln cap="flat">
            <a:noFill/>
          </a:ln>
          <a:effectLst>
            <a:outerShdw dist="139699" dir="2700000" algn="tl">
              <a:srgbClr val="333333">
                <a:alpha val="65000"/>
              </a:srgbClr>
            </a:outerShdw>
          </a:effectLst>
        </p:spPr>
      </p:pic>
      <p:pic>
        <p:nvPicPr>
          <p:cNvPr id="7" name="Picture 6" descr="Library study skills support">
            <a:extLst>
              <a:ext uri="{FF2B5EF4-FFF2-40B4-BE49-F238E27FC236}">
                <a16:creationId xmlns:a16="http://schemas.microsoft.com/office/drawing/2014/main" id="{46E6246A-8A3A-4703-9937-7E720FA975D7}"/>
              </a:ext>
            </a:extLst>
          </p:cNvPr>
          <p:cNvPicPr>
            <a:picLocks noChangeAspect="1"/>
          </p:cNvPicPr>
          <p:nvPr/>
        </p:nvPicPr>
        <p:blipFill>
          <a:blip r:embed="rId8"/>
          <a:stretch>
            <a:fillRect/>
          </a:stretch>
        </p:blipFill>
        <p:spPr>
          <a:xfrm>
            <a:off x="6397117" y="3172411"/>
            <a:ext cx="4656573" cy="2606019"/>
          </a:xfrm>
          <a:prstGeom prst="rect">
            <a:avLst/>
          </a:prstGeom>
          <a:noFill/>
          <a:ln cap="flat">
            <a:noFill/>
          </a:ln>
          <a:effectLst>
            <a:outerShdw dist="139699" dir="2700000" algn="tl">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88CD-F378-4ADC-8E2C-F68A5719A00C}"/>
              </a:ext>
            </a:extLst>
          </p:cNvPr>
          <p:cNvSpPr>
            <a:spLocks noGrp="1"/>
          </p:cNvSpPr>
          <p:nvPr>
            <p:ph type="title"/>
          </p:nvPr>
        </p:nvSpPr>
        <p:spPr/>
        <p:txBody>
          <a:bodyPr/>
          <a:lstStyle/>
          <a:p>
            <a:r>
              <a:rPr lang="en-GB" dirty="0"/>
              <a:t>Last time</a:t>
            </a:r>
          </a:p>
        </p:txBody>
      </p:sp>
      <p:sp>
        <p:nvSpPr>
          <p:cNvPr id="3" name="Content Placeholder 2">
            <a:extLst>
              <a:ext uri="{FF2B5EF4-FFF2-40B4-BE49-F238E27FC236}">
                <a16:creationId xmlns:a16="http://schemas.microsoft.com/office/drawing/2014/main" id="{F834FC48-BBCD-40C6-BB9E-C19169C35728}"/>
              </a:ext>
            </a:extLst>
          </p:cNvPr>
          <p:cNvSpPr>
            <a:spLocks noGrp="1"/>
          </p:cNvSpPr>
          <p:nvPr>
            <p:ph idx="1"/>
          </p:nvPr>
        </p:nvSpPr>
        <p:spPr/>
        <p:txBody>
          <a:bodyPr/>
          <a:lstStyle/>
          <a:p>
            <a:r>
              <a:rPr lang="en-GB" sz="3200" dirty="0"/>
              <a:t>Analysing a topic</a:t>
            </a:r>
          </a:p>
          <a:p>
            <a:pPr lvl="1"/>
            <a:r>
              <a:rPr lang="en-GB" sz="2800" dirty="0"/>
              <a:t>Keywords and search terms</a:t>
            </a:r>
          </a:p>
          <a:p>
            <a:pPr lvl="1"/>
            <a:r>
              <a:rPr lang="en-GB" sz="2800" dirty="0"/>
              <a:t>Search tips and tricks</a:t>
            </a:r>
          </a:p>
          <a:p>
            <a:r>
              <a:rPr lang="en-GB" sz="3200" dirty="0"/>
              <a:t>Where to search</a:t>
            </a:r>
          </a:p>
          <a:p>
            <a:pPr lvl="1"/>
            <a:r>
              <a:rPr lang="en-GB" sz="2800" dirty="0"/>
              <a:t>Library Search</a:t>
            </a:r>
          </a:p>
          <a:p>
            <a:pPr lvl="1"/>
            <a:r>
              <a:rPr lang="en-GB" sz="2800" dirty="0"/>
              <a:t>Databases</a:t>
            </a:r>
          </a:p>
          <a:p>
            <a:pPr lvl="1"/>
            <a:r>
              <a:rPr lang="en-GB" sz="2800" dirty="0"/>
              <a:t>Scopus</a:t>
            </a:r>
          </a:p>
          <a:p>
            <a:endParaRPr lang="en-GB" sz="3200" dirty="0"/>
          </a:p>
        </p:txBody>
      </p:sp>
      <p:sp>
        <p:nvSpPr>
          <p:cNvPr id="4" name="Content Placeholder 3">
            <a:extLst>
              <a:ext uri="{FF2B5EF4-FFF2-40B4-BE49-F238E27FC236}">
                <a16:creationId xmlns:a16="http://schemas.microsoft.com/office/drawing/2014/main" id="{BC347E64-8A12-4CE6-9839-FB9C17AF472B}"/>
              </a:ext>
            </a:extLst>
          </p:cNvPr>
          <p:cNvSpPr>
            <a:spLocks noGrp="1"/>
          </p:cNvSpPr>
          <p:nvPr>
            <p:ph idx="2"/>
          </p:nvPr>
        </p:nvSpPr>
        <p:spPr/>
        <p:txBody>
          <a:bodyPr/>
          <a:lstStyle/>
          <a:p>
            <a:r>
              <a:rPr lang="en-GB" sz="3200" dirty="0"/>
              <a:t>Evaluating sources</a:t>
            </a:r>
          </a:p>
          <a:p>
            <a:pPr lvl="1"/>
            <a:r>
              <a:rPr lang="en-GB" sz="2800" dirty="0"/>
              <a:t>CRAAP</a:t>
            </a:r>
          </a:p>
          <a:p>
            <a:r>
              <a:rPr lang="en-GB" sz="3200" dirty="0"/>
              <a:t>Reading and Note Taking</a:t>
            </a:r>
          </a:p>
          <a:p>
            <a:pPr lvl="1"/>
            <a:r>
              <a:rPr lang="en-GB" sz="2800" dirty="0"/>
              <a:t>SQ3R</a:t>
            </a:r>
          </a:p>
          <a:p>
            <a:pPr lvl="1"/>
            <a:r>
              <a:rPr lang="en-GB" sz="2800" dirty="0"/>
              <a:t>Critical reading and critical thoughts</a:t>
            </a:r>
          </a:p>
          <a:p>
            <a:endParaRPr lang="en-GB" sz="3200" dirty="0"/>
          </a:p>
        </p:txBody>
      </p:sp>
    </p:spTree>
    <p:extLst>
      <p:ext uri="{BB962C8B-B14F-4D97-AF65-F5344CB8AC3E}">
        <p14:creationId xmlns:p14="http://schemas.microsoft.com/office/powerpoint/2010/main" val="361917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26D0-4088-48A8-AA6A-5FC054870E8B}"/>
              </a:ext>
            </a:extLst>
          </p:cNvPr>
          <p:cNvSpPr txBox="1">
            <a:spLocks noGrp="1"/>
          </p:cNvSpPr>
          <p:nvPr>
            <p:ph type="title"/>
          </p:nvPr>
        </p:nvSpPr>
        <p:spPr>
          <a:xfrm>
            <a:off x="838203" y="365129"/>
            <a:ext cx="10515600" cy="1325559"/>
          </a:xfrm>
        </p:spPr>
        <p:txBody>
          <a:bodyPr/>
          <a:lstStyle/>
          <a:p>
            <a:pPr lvl="0"/>
            <a:r>
              <a:rPr lang="en-GB"/>
              <a:t>By the end of this session you will feel more confident…</a:t>
            </a:r>
          </a:p>
        </p:txBody>
      </p:sp>
      <p:sp>
        <p:nvSpPr>
          <p:cNvPr id="3" name="Content Placeholder 2">
            <a:extLst>
              <a:ext uri="{FF2B5EF4-FFF2-40B4-BE49-F238E27FC236}">
                <a16:creationId xmlns:a16="http://schemas.microsoft.com/office/drawing/2014/main" id="{E2C494EC-410A-49BA-BE9A-0FE6063920FD}"/>
              </a:ext>
            </a:extLst>
          </p:cNvPr>
          <p:cNvSpPr txBox="1">
            <a:spLocks noGrp="1"/>
          </p:cNvSpPr>
          <p:nvPr>
            <p:ph idx="1"/>
          </p:nvPr>
        </p:nvSpPr>
        <p:spPr>
          <a:xfrm>
            <a:off x="838203" y="1825627"/>
            <a:ext cx="10515600" cy="4351336"/>
          </a:xfrm>
        </p:spPr>
        <p:txBody>
          <a:bodyPr anchor="ctr"/>
          <a:lstStyle/>
          <a:p>
            <a:pPr marL="514350" indent="-514350">
              <a:spcBef>
                <a:spcPts val="2400"/>
              </a:spcBef>
              <a:spcAft>
                <a:spcPts val="2400"/>
              </a:spcAft>
              <a:buClr>
                <a:srgbClr val="16818D"/>
              </a:buClr>
              <a:buSzPct val="100000"/>
              <a:buFont typeface="+mj-lt"/>
              <a:buAutoNum type="arabicPeriod"/>
            </a:pPr>
            <a:r>
              <a:rPr lang="en-GB" sz="2800" dirty="0"/>
              <a:t>Planning and finding structure</a:t>
            </a:r>
          </a:p>
          <a:p>
            <a:pPr marL="514350" indent="-514350">
              <a:spcBef>
                <a:spcPts val="2400"/>
              </a:spcBef>
              <a:spcAft>
                <a:spcPts val="2400"/>
              </a:spcAft>
              <a:buClr>
                <a:srgbClr val="16818D"/>
              </a:buClr>
              <a:buSzPct val="100000"/>
              <a:buFont typeface="+mj-lt"/>
              <a:buAutoNum type="arabicPeriod"/>
            </a:pPr>
            <a:r>
              <a:rPr lang="en-GB" dirty="0"/>
              <a:t>Critical thinking and writing</a:t>
            </a:r>
          </a:p>
          <a:p>
            <a:pPr marL="514350" indent="-514350">
              <a:spcBef>
                <a:spcPts val="2400"/>
              </a:spcBef>
              <a:spcAft>
                <a:spcPts val="2400"/>
              </a:spcAft>
              <a:buClr>
                <a:srgbClr val="16818D"/>
              </a:buClr>
              <a:buSzPct val="100000"/>
              <a:buFont typeface="+mj-lt"/>
              <a:buAutoNum type="arabicPeriod"/>
            </a:pPr>
            <a:r>
              <a:rPr lang="en-GB" dirty="0"/>
              <a:t>Academic writing style</a:t>
            </a:r>
          </a:p>
          <a:p>
            <a:pPr marL="514350" indent="-514350">
              <a:spcBef>
                <a:spcPts val="2400"/>
              </a:spcBef>
              <a:spcAft>
                <a:spcPts val="2400"/>
              </a:spcAft>
              <a:buClr>
                <a:srgbClr val="16818D"/>
              </a:buClr>
              <a:buSzPct val="100000"/>
              <a:buFont typeface="+mj-lt"/>
              <a:buAutoNum type="arabicPeriod"/>
            </a:pPr>
            <a:r>
              <a:rPr lang="en-GB" sz="2800" dirty="0"/>
              <a:t>Bringing it together: developing a paragraph</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93DA-9975-43A2-9678-60BDA25B6C21}"/>
              </a:ext>
            </a:extLst>
          </p:cNvPr>
          <p:cNvSpPr>
            <a:spLocks noGrp="1"/>
          </p:cNvSpPr>
          <p:nvPr>
            <p:ph type="title"/>
          </p:nvPr>
        </p:nvSpPr>
        <p:spPr/>
        <p:txBody>
          <a:bodyPr/>
          <a:lstStyle/>
          <a:p>
            <a:r>
              <a:rPr lang="en-GB" dirty="0"/>
              <a:t>Organising your thoughts</a:t>
            </a:r>
          </a:p>
        </p:txBody>
      </p:sp>
      <p:sp>
        <p:nvSpPr>
          <p:cNvPr id="3" name="Text Placeholder 2">
            <a:extLst>
              <a:ext uri="{FF2B5EF4-FFF2-40B4-BE49-F238E27FC236}">
                <a16:creationId xmlns:a16="http://schemas.microsoft.com/office/drawing/2014/main" id="{D1474684-16B6-4667-AD9F-523AB5D333B5}"/>
              </a:ext>
            </a:extLst>
          </p:cNvPr>
          <p:cNvSpPr>
            <a:spLocks noGrp="1"/>
          </p:cNvSpPr>
          <p:nvPr>
            <p:ph sz="half" idx="1"/>
          </p:nvPr>
        </p:nvSpPr>
        <p:spPr/>
        <p:txBody>
          <a:bodyPr/>
          <a:lstStyle/>
          <a:p>
            <a:pPr marL="0" indent="0">
              <a:buNone/>
            </a:pPr>
            <a:r>
              <a:rPr lang="en-GB" dirty="0"/>
              <a:t>How do you generate ideas for your writing?</a:t>
            </a:r>
            <a:endParaRPr lang="en-GB" dirty="0">
              <a:latin typeface="+mn-lt"/>
            </a:endParaRPr>
          </a:p>
          <a:p>
            <a:r>
              <a:rPr lang="en-GB" sz="2400" kern="1200" dirty="0">
                <a:solidFill>
                  <a:schemeClr val="tx1"/>
                </a:solidFill>
                <a:effectLst/>
                <a:latin typeface="+mn-lt"/>
                <a:ea typeface="ＭＳ Ｐゴシック" charset="0"/>
                <a:cs typeface="ＭＳ Ｐゴシック" charset="0"/>
              </a:rPr>
              <a:t>What steps do you take when you are starting to think about a topic? </a:t>
            </a:r>
          </a:p>
          <a:p>
            <a:r>
              <a:rPr lang="en-GB" sz="2400" kern="1200" dirty="0">
                <a:solidFill>
                  <a:schemeClr val="tx1"/>
                </a:solidFill>
                <a:effectLst/>
                <a:latin typeface="+mn-lt"/>
                <a:ea typeface="ＭＳ Ｐゴシック" charset="0"/>
                <a:cs typeface="ＭＳ Ｐゴシック" charset="0"/>
              </a:rPr>
              <a:t>What questions do you ask yourself?  </a:t>
            </a:r>
          </a:p>
          <a:p>
            <a:r>
              <a:rPr lang="en-GB" sz="2400" kern="1200" dirty="0">
                <a:solidFill>
                  <a:schemeClr val="tx1"/>
                </a:solidFill>
                <a:effectLst/>
                <a:latin typeface="+mn-lt"/>
                <a:ea typeface="ＭＳ Ｐゴシック" charset="0"/>
                <a:cs typeface="ＭＳ Ｐゴシック" charset="0"/>
              </a:rPr>
              <a:t>What sources of information might you look at?</a:t>
            </a:r>
            <a:endParaRPr lang="en-GB" sz="2400" dirty="0">
              <a:latin typeface="+mn-lt"/>
            </a:endParaRPr>
          </a:p>
          <a:p>
            <a:pPr marL="0" indent="0">
              <a:buNone/>
            </a:pPr>
            <a:endParaRPr lang="en-GB" dirty="0"/>
          </a:p>
          <a:p>
            <a:pPr marL="0" indent="0">
              <a:buNone/>
            </a:pPr>
            <a:r>
              <a:rPr lang="en-GB" dirty="0"/>
              <a:t>Post ideas on the </a:t>
            </a:r>
            <a:r>
              <a:rPr lang="en-GB" dirty="0" err="1"/>
              <a:t>Menti</a:t>
            </a:r>
            <a:endParaRPr lang="en-GB" dirty="0"/>
          </a:p>
        </p:txBody>
      </p:sp>
      <p:pic>
        <p:nvPicPr>
          <p:cNvPr id="8" name="Content Placeholder 7" descr="Hand holding sharpened pencil and starting to write in a notebook" title="Taking notes with a pencil">
            <a:extLst>
              <a:ext uri="{FF2B5EF4-FFF2-40B4-BE49-F238E27FC236}">
                <a16:creationId xmlns:a16="http://schemas.microsoft.com/office/drawing/2014/main" id="{084FCD07-D6FE-48FC-ADCC-7F51628978EF}"/>
              </a:ext>
            </a:extLst>
          </p:cNvPr>
          <p:cNvPicPr>
            <a:picLocks noGrp="1" noChangeAspect="1"/>
          </p:cNvPicPr>
          <p:nvPr>
            <p:ph sz="half" idx="2"/>
          </p:nvPr>
        </p:nvPicPr>
        <p:blipFill>
          <a:blip r:embed="rId3"/>
          <a:stretch>
            <a:fillRect/>
          </a:stretch>
        </p:blipFill>
        <p:spPr>
          <a:xfrm>
            <a:off x="6172200" y="2130482"/>
            <a:ext cx="5181600" cy="3741624"/>
          </a:xfrm>
        </p:spPr>
      </p:pic>
      <p:sp>
        <p:nvSpPr>
          <p:cNvPr id="5" name="Rectangle 4"/>
          <p:cNvSpPr/>
          <p:nvPr/>
        </p:nvSpPr>
        <p:spPr>
          <a:xfrm>
            <a:off x="7462259" y="5872106"/>
            <a:ext cx="2601481" cy="276999"/>
          </a:xfrm>
          <a:prstGeom prst="rect">
            <a:avLst/>
          </a:prstGeom>
        </p:spPr>
        <p:txBody>
          <a:bodyPr wrap="none">
            <a:spAutoFit/>
          </a:bodyPr>
          <a:lstStyle/>
          <a:p>
            <a:r>
              <a:rPr lang="en-US" sz="1200" dirty="0">
                <a:ea typeface="Tahoma" panose="020B0604030504040204" pitchFamily="34" charset="0"/>
                <a:cs typeface="Tahoma" panose="020B0604030504040204" pitchFamily="34" charset="0"/>
              </a:rPr>
              <a:t>Photo by </a:t>
            </a:r>
            <a:r>
              <a:rPr lang="en-US" sz="1200" dirty="0">
                <a:ea typeface="Tahoma" panose="020B0604030504040204" pitchFamily="34" charset="0"/>
                <a:cs typeface="Tahoma" panose="020B0604030504040204" pitchFamily="34" charset="0"/>
                <a:hlinkClick r:id="rId4"/>
              </a:rPr>
              <a:t>Thought Catalog</a:t>
            </a:r>
            <a:r>
              <a:rPr lang="en-US" sz="1200" dirty="0">
                <a:ea typeface="Tahoma" panose="020B0604030504040204" pitchFamily="34" charset="0"/>
                <a:cs typeface="Tahoma" panose="020B0604030504040204" pitchFamily="34" charset="0"/>
              </a:rPr>
              <a:t> on </a:t>
            </a:r>
            <a:r>
              <a:rPr lang="en-US" sz="1200" dirty="0" err="1">
                <a:ea typeface="Tahoma" panose="020B0604030504040204" pitchFamily="34" charset="0"/>
                <a:cs typeface="Tahoma" panose="020B0604030504040204" pitchFamily="34" charset="0"/>
                <a:hlinkClick r:id="rId5"/>
              </a:rPr>
              <a:t>Unsplash</a:t>
            </a:r>
            <a:endParaRPr lang="en-US" sz="12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067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93DA-9975-43A2-9678-60BDA25B6C21}"/>
              </a:ext>
            </a:extLst>
          </p:cNvPr>
          <p:cNvSpPr>
            <a:spLocks noGrp="1"/>
          </p:cNvSpPr>
          <p:nvPr>
            <p:ph type="title"/>
          </p:nvPr>
        </p:nvSpPr>
        <p:spPr/>
        <p:txBody>
          <a:bodyPr/>
          <a:lstStyle/>
          <a:p>
            <a:r>
              <a:rPr lang="en-GB" dirty="0"/>
              <a:t>Generating ideas</a:t>
            </a:r>
          </a:p>
        </p:txBody>
      </p:sp>
      <p:sp>
        <p:nvSpPr>
          <p:cNvPr id="3" name="Text Placeholder 2">
            <a:extLst>
              <a:ext uri="{FF2B5EF4-FFF2-40B4-BE49-F238E27FC236}">
                <a16:creationId xmlns:a16="http://schemas.microsoft.com/office/drawing/2014/main" id="{D1474684-16B6-4667-AD9F-523AB5D333B5}"/>
              </a:ext>
            </a:extLst>
          </p:cNvPr>
          <p:cNvSpPr>
            <a:spLocks noGrp="1"/>
          </p:cNvSpPr>
          <p:nvPr>
            <p:ph idx="1"/>
          </p:nvPr>
        </p:nvSpPr>
        <p:spPr/>
        <p:txBody>
          <a:bodyPr/>
          <a:lstStyle/>
          <a:p>
            <a:pPr marL="0" indent="0">
              <a:buNone/>
            </a:pPr>
            <a:r>
              <a:rPr lang="en-GB" dirty="0"/>
              <a:t>Some possibilities:</a:t>
            </a:r>
          </a:p>
          <a:p>
            <a:r>
              <a:rPr lang="en-GB" dirty="0"/>
              <a:t>What is my initial response to the question?</a:t>
            </a:r>
          </a:p>
          <a:p>
            <a:r>
              <a:rPr lang="en-GB" dirty="0"/>
              <a:t>What do I already know about the topic? Write everything you know about the topic on a sheet of paper or on a Word document or make a </a:t>
            </a:r>
            <a:r>
              <a:rPr lang="en-GB" dirty="0" err="1"/>
              <a:t>mindmap</a:t>
            </a:r>
            <a:endParaRPr lang="en-GB" dirty="0"/>
          </a:p>
          <a:p>
            <a:r>
              <a:rPr lang="en-GB" dirty="0"/>
              <a:t>What else do I need to find out to answer the question?</a:t>
            </a:r>
          </a:p>
          <a:p>
            <a:r>
              <a:rPr lang="en-GB" dirty="0"/>
              <a:t>What is the focus of your reading list or the module content so far? Gather all your notes in one place and skim read these as a reminder of the area.</a:t>
            </a:r>
          </a:p>
          <a:p>
            <a:r>
              <a:rPr lang="en-GB" dirty="0"/>
              <a:t>Do a quick </a:t>
            </a:r>
            <a:r>
              <a:rPr lang="en-GB" dirty="0">
                <a:hlinkClick r:id="rId3"/>
              </a:rPr>
              <a:t>Library search</a:t>
            </a:r>
            <a:r>
              <a:rPr lang="en-GB" dirty="0"/>
              <a:t> to see what has already been written about the topic.</a:t>
            </a:r>
          </a:p>
          <a:p>
            <a:endParaRPr lang="en-GB" dirty="0"/>
          </a:p>
        </p:txBody>
      </p:sp>
    </p:spTree>
    <p:extLst>
      <p:ext uri="{BB962C8B-B14F-4D97-AF65-F5344CB8AC3E}">
        <p14:creationId xmlns:p14="http://schemas.microsoft.com/office/powerpoint/2010/main" val="200434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3093-2496-414D-8E38-88A7E40F5670}"/>
              </a:ext>
            </a:extLst>
          </p:cNvPr>
          <p:cNvSpPr>
            <a:spLocks noGrp="1"/>
          </p:cNvSpPr>
          <p:nvPr>
            <p:ph type="title"/>
          </p:nvPr>
        </p:nvSpPr>
        <p:spPr/>
        <p:txBody>
          <a:bodyPr/>
          <a:lstStyle/>
          <a:p>
            <a:r>
              <a:rPr lang="en-GB" dirty="0"/>
              <a:t>Mind Mapping</a:t>
            </a:r>
          </a:p>
        </p:txBody>
      </p:sp>
      <p:pic>
        <p:nvPicPr>
          <p:cNvPr id="4" name="Content Placeholder 6" descr="&lt;strong&gt;Mind Map&lt;/strong&gt;-Example">
            <a:extLst>
              <a:ext uri="{FF2B5EF4-FFF2-40B4-BE49-F238E27FC236}">
                <a16:creationId xmlns:a16="http://schemas.microsoft.com/office/drawing/2014/main" id="{6216071D-A140-48C5-BE0D-156A2CA6A6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44558" y="1506043"/>
            <a:ext cx="7302885" cy="4742358"/>
          </a:xfrm>
          <a:prstGeom prst="rect">
            <a:avLst/>
          </a:prstGeom>
        </p:spPr>
      </p:pic>
      <p:sp>
        <p:nvSpPr>
          <p:cNvPr id="5" name="TextBox 4">
            <a:extLst>
              <a:ext uri="{FF2B5EF4-FFF2-40B4-BE49-F238E27FC236}">
                <a16:creationId xmlns:a16="http://schemas.microsoft.com/office/drawing/2014/main" id="{7D3235A5-F517-4BEB-9EA0-E0EC61973180}"/>
              </a:ext>
            </a:extLst>
          </p:cNvPr>
          <p:cNvSpPr txBox="1"/>
          <p:nvPr/>
        </p:nvSpPr>
        <p:spPr>
          <a:xfrm>
            <a:off x="3944288" y="6248402"/>
            <a:ext cx="4303422" cy="461665"/>
          </a:xfrm>
          <a:prstGeom prst="rect">
            <a:avLst/>
          </a:prstGeom>
          <a:noFill/>
        </p:spPr>
        <p:txBody>
          <a:bodyPr wrap="none" rtlCol="0">
            <a:spAutoFit/>
          </a:bodyPr>
          <a:lstStyle/>
          <a:p>
            <a:r>
              <a:rPr lang="en-GB" sz="2400" dirty="0" err="1">
                <a:hlinkClick r:id="rId4"/>
              </a:rPr>
              <a:t>Mindmapping</a:t>
            </a:r>
            <a:r>
              <a:rPr lang="en-GB" sz="2400" dirty="0">
                <a:hlinkClick r:id="rId4"/>
              </a:rPr>
              <a:t> software and apps</a:t>
            </a:r>
            <a:endParaRPr lang="en-GB" sz="2400" dirty="0"/>
          </a:p>
        </p:txBody>
      </p:sp>
    </p:spTree>
    <p:extLst>
      <p:ext uri="{BB962C8B-B14F-4D97-AF65-F5344CB8AC3E}">
        <p14:creationId xmlns:p14="http://schemas.microsoft.com/office/powerpoint/2010/main" val="12360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93DA-9975-43A2-9678-60BDA25B6C21}"/>
              </a:ext>
            </a:extLst>
          </p:cNvPr>
          <p:cNvSpPr>
            <a:spLocks noGrp="1"/>
          </p:cNvSpPr>
          <p:nvPr>
            <p:ph type="title"/>
          </p:nvPr>
        </p:nvSpPr>
        <p:spPr/>
        <p:txBody>
          <a:bodyPr>
            <a:normAutofit/>
          </a:bodyPr>
          <a:lstStyle/>
          <a:p>
            <a:r>
              <a:rPr lang="en-GB" sz="4000" dirty="0"/>
              <a:t>Finding structure</a:t>
            </a:r>
          </a:p>
        </p:txBody>
      </p:sp>
      <p:pic>
        <p:nvPicPr>
          <p:cNvPr id="4" name="Picture 3" descr="Original file ‎ (SVG file, nominally 744 × 1,052 pixels, file siz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290" y="1180920"/>
            <a:ext cx="8132126" cy="5677081"/>
          </a:xfrm>
          <a:prstGeom prst="rect">
            <a:avLst/>
          </a:prstGeom>
        </p:spPr>
      </p:pic>
      <p:sp>
        <p:nvSpPr>
          <p:cNvPr id="5" name="TextBox 4"/>
          <p:cNvSpPr txBox="1"/>
          <p:nvPr/>
        </p:nvSpPr>
        <p:spPr>
          <a:xfrm>
            <a:off x="2639616" y="2420888"/>
            <a:ext cx="6073714" cy="3539430"/>
          </a:xfrm>
          <a:prstGeom prst="rect">
            <a:avLst/>
          </a:prstGeom>
          <a:noFill/>
        </p:spPr>
        <p:txBody>
          <a:bodyPr wrap="square" rtlCol="0">
            <a:spAutoFit/>
          </a:bodyPr>
          <a:lstStyle/>
          <a:p>
            <a:pPr>
              <a:lnSpc>
                <a:spcPct val="150000"/>
              </a:lnSpc>
            </a:pPr>
            <a:r>
              <a:rPr lang="en-GB" sz="2200" b="1" dirty="0">
                <a:ea typeface="Tahoma" panose="020B0604030504040204" pitchFamily="34" charset="0"/>
                <a:cs typeface="Tahoma" panose="020B0604030504040204" pitchFamily="34" charset="0"/>
              </a:rPr>
              <a:t>1) Title </a:t>
            </a:r>
          </a:p>
          <a:p>
            <a:pPr>
              <a:lnSpc>
                <a:spcPct val="150000"/>
              </a:lnSpc>
            </a:pPr>
            <a:r>
              <a:rPr lang="en-GB" sz="2200" b="1" dirty="0">
                <a:ea typeface="Tahoma" panose="020B0604030504040204" pitchFamily="34" charset="0"/>
                <a:cs typeface="Tahoma" panose="020B0604030504040204" pitchFamily="34" charset="0"/>
              </a:rPr>
              <a:t>2) Introduction </a:t>
            </a:r>
          </a:p>
          <a:p>
            <a:pPr>
              <a:lnSpc>
                <a:spcPct val="150000"/>
              </a:lnSpc>
            </a:pPr>
            <a:r>
              <a:rPr lang="en-GB" sz="2200" b="1" dirty="0">
                <a:ea typeface="Tahoma" panose="020B0604030504040204" pitchFamily="34" charset="0"/>
                <a:cs typeface="Tahoma" panose="020B0604030504040204" pitchFamily="34" charset="0"/>
              </a:rPr>
              <a:t>3) Main argument – evidence + evaluation</a:t>
            </a:r>
          </a:p>
          <a:p>
            <a:pPr>
              <a:lnSpc>
                <a:spcPct val="150000"/>
              </a:lnSpc>
            </a:pPr>
            <a:r>
              <a:rPr lang="en-GB" sz="2200" b="1" dirty="0">
                <a:ea typeface="Tahoma" panose="020B0604030504040204" pitchFamily="34" charset="0"/>
                <a:cs typeface="Tahoma" panose="020B0604030504040204" pitchFamily="34" charset="0"/>
              </a:rPr>
              <a:t>4) Alternative argument – evidence + evaluation</a:t>
            </a:r>
          </a:p>
          <a:p>
            <a:pPr>
              <a:lnSpc>
                <a:spcPct val="150000"/>
              </a:lnSpc>
            </a:pPr>
            <a:r>
              <a:rPr lang="en-GB" sz="2200" b="1" dirty="0">
                <a:ea typeface="Tahoma" panose="020B0604030504040204" pitchFamily="34" charset="0"/>
                <a:cs typeface="Tahoma" panose="020B0604030504040204" pitchFamily="34" charset="0"/>
              </a:rPr>
              <a:t>5) Alternative argument 2 – evidence + evaluation</a:t>
            </a:r>
          </a:p>
          <a:p>
            <a:pPr>
              <a:lnSpc>
                <a:spcPct val="150000"/>
              </a:lnSpc>
            </a:pPr>
            <a:r>
              <a:rPr lang="en-GB" sz="2200" b="1" dirty="0">
                <a:ea typeface="Tahoma" panose="020B0604030504040204" pitchFamily="34" charset="0"/>
                <a:cs typeface="Tahoma" panose="020B0604030504040204" pitchFamily="34" charset="0"/>
              </a:rPr>
              <a:t>6) Conclusions </a:t>
            </a:r>
            <a:endParaRPr lang="en-GB" sz="2200" dirty="0">
              <a:ea typeface="Tahoma" panose="020B0604030504040204" pitchFamily="34" charset="0"/>
              <a:cs typeface="Tahoma" panose="020B0604030504040204" pitchFamily="34" charset="0"/>
            </a:endParaRPr>
          </a:p>
          <a:p>
            <a:endParaRPr lang="en-GB" sz="1300" dirty="0">
              <a:ea typeface="Tahoma" panose="020B0604030504040204" pitchFamily="34" charset="0"/>
              <a:cs typeface="Tahoma" panose="020B0604030504040204" pitchFamily="34" charset="0"/>
            </a:endParaRPr>
          </a:p>
          <a:p>
            <a:endParaRPr lang="en-GB" sz="13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0319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ing Template" id="{3837C5BC-9BFD-4CA4-AA12-0F28C1DCE5F2}" vid="{FC76C00C-441F-4F60-8F65-10B6048B5C2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ing Template" id="{3837C5BC-9BFD-4CA4-AA12-0F28C1DCE5F2}" vid="{FC76C00C-441F-4F60-8F65-10B6048B5C2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2EFA1379D7EC43AD3EFED8E8CB2507" ma:contentTypeVersion="13" ma:contentTypeDescription="Create a new document." ma:contentTypeScope="" ma:versionID="bb53691d8b0570c72cac736268a5b969">
  <xsd:schema xmlns:xsd="http://www.w3.org/2001/XMLSchema" xmlns:xs="http://www.w3.org/2001/XMLSchema" xmlns:p="http://schemas.microsoft.com/office/2006/metadata/properties" xmlns:ns2="28d2c444-c25d-49a6-bb6f-ea25b4743b47" xmlns:ns3="40a20cc2-e337-48e8-b200-26bb678dc246" targetNamespace="http://schemas.microsoft.com/office/2006/metadata/properties" ma:root="true" ma:fieldsID="06592d0ee50f9c796cbd48ff984f58da" ns2:_="" ns3:_="">
    <xsd:import namespace="28d2c444-c25d-49a6-bb6f-ea25b4743b47"/>
    <xsd:import namespace="40a20cc2-e337-48e8-b200-26bb678dc2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d2c444-c25d-49a6-bb6f-ea25b4743b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a20cc2-e337-48e8-b200-26bb678dc24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232D15-CC7F-4ABA-8A91-23084BE452E8}">
  <ds:schemaRefs>
    <ds:schemaRef ds:uri="http://schemas.microsoft.com/sharepoint/v3/contenttype/forms"/>
  </ds:schemaRefs>
</ds:datastoreItem>
</file>

<file path=customXml/itemProps2.xml><?xml version="1.0" encoding="utf-8"?>
<ds:datastoreItem xmlns:ds="http://schemas.openxmlformats.org/officeDocument/2006/customXml" ds:itemID="{8F7207AC-C7CA-4A55-87BF-BD27503B64A9}">
  <ds:schemaRefs>
    <ds:schemaRef ds:uri="28d2c444-c25d-49a6-bb6f-ea25b4743b47"/>
    <ds:schemaRef ds:uri="40a20cc2-e337-48e8-b200-26bb678dc2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F98E45C-FF8E-4B24-8E45-5FCCC06C5B67}">
  <ds:schemaRefs>
    <ds:schemaRef ds:uri="28d2c444-c25d-49a6-bb6f-ea25b4743b47"/>
    <ds:schemaRef ds:uri="40a20cc2-e337-48e8-b200-26bb678dc2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TotalTime>
  <Words>2214</Words>
  <Application>Microsoft Office PowerPoint</Application>
  <PresentationFormat>Widescreen</PresentationFormat>
  <Paragraphs>277</Paragraphs>
  <Slides>32</Slides>
  <Notes>27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32</vt:i4>
      </vt:variant>
    </vt:vector>
  </HeadingPairs>
  <TitlesOfParts>
    <vt:vector size="44" baseType="lpstr">
      <vt:lpstr>Arial</vt:lpstr>
      <vt:lpstr>Calibri</vt:lpstr>
      <vt:lpstr>Clear Sans</vt:lpstr>
      <vt:lpstr>Courier New</vt:lpstr>
      <vt:lpstr>Georgia</vt:lpstr>
      <vt:lpstr>Open Sans</vt:lpstr>
      <vt:lpstr>Tahoma</vt:lpstr>
      <vt:lpstr>Wingdings</vt:lpstr>
      <vt:lpstr>WordVisi_MSFontService</vt:lpstr>
      <vt:lpstr>Office Theme</vt:lpstr>
      <vt:lpstr>Office Theme</vt:lpstr>
      <vt:lpstr>Office Theme</vt:lpstr>
      <vt:lpstr>Academic Writing</vt:lpstr>
      <vt:lpstr>Meet the FET Library team</vt:lpstr>
      <vt:lpstr>Prepare</vt:lpstr>
      <vt:lpstr>Last time</vt:lpstr>
      <vt:lpstr>By the end of this session you will feel more confident…</vt:lpstr>
      <vt:lpstr>Organising your thoughts</vt:lpstr>
      <vt:lpstr>Generating ideas</vt:lpstr>
      <vt:lpstr>Mind Mapping</vt:lpstr>
      <vt:lpstr>Finding structure</vt:lpstr>
      <vt:lpstr>The writing and editing process</vt:lpstr>
      <vt:lpstr>What is Critical Thinking?</vt:lpstr>
      <vt:lpstr>A well cultivated critical thinker:</vt:lpstr>
      <vt:lpstr>Key Features of Critical Writing</vt:lpstr>
      <vt:lpstr>1. Content</vt:lpstr>
      <vt:lpstr>2. Selection of points</vt:lpstr>
      <vt:lpstr>3. Clarity of language</vt:lpstr>
      <vt:lpstr>4. Structure</vt:lpstr>
      <vt:lpstr>5. Linking of points</vt:lpstr>
      <vt:lpstr>5 critical questions</vt:lpstr>
      <vt:lpstr>Critical Writing</vt:lpstr>
      <vt:lpstr>Descriptive or Critical – Quiz!</vt:lpstr>
      <vt:lpstr>Critical Language – Linking words</vt:lpstr>
      <vt:lpstr>Critical Language – Being Cautious</vt:lpstr>
      <vt:lpstr>Critical Language – Being formal</vt:lpstr>
      <vt:lpstr>Critical Language – Being concise</vt:lpstr>
      <vt:lpstr>A short video on paragraphing</vt:lpstr>
      <vt:lpstr>Developing a paragraph (SEE)</vt:lpstr>
      <vt:lpstr>Example of a structured paragraph</vt:lpstr>
      <vt:lpstr>Building a strong argument</vt:lpstr>
      <vt:lpstr>Reflection: What we’ve done today</vt:lpstr>
      <vt:lpstr>Studiosity Pilot</vt:lpstr>
      <vt:lpstr>Support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 Ward</dc:creator>
  <cp:lastModifiedBy>Emma Delaney</cp:lastModifiedBy>
  <cp:revision>3</cp:revision>
  <cp:lastPrinted>2022-02-03T12:52:34Z</cp:lastPrinted>
  <dcterms:created xsi:type="dcterms:W3CDTF">2020-08-10T11:25:25Z</dcterms:created>
  <dcterms:modified xsi:type="dcterms:W3CDTF">2022-03-28T16:29:37Z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0x010100072EFA1379D7EC43AD3EFED8E8CB2507</vt:lpwstr>
  </property>
</Properties>
</file>